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622" r:id="rId3"/>
    <p:sldId id="281" r:id="rId4"/>
    <p:sldId id="261" r:id="rId5"/>
    <p:sldId id="629" r:id="rId6"/>
    <p:sldId id="600" r:id="rId7"/>
    <p:sldId id="630" r:id="rId8"/>
    <p:sldId id="263" r:id="rId9"/>
    <p:sldId id="623" r:id="rId10"/>
    <p:sldId id="631" r:id="rId11"/>
    <p:sldId id="264" r:id="rId12"/>
    <p:sldId id="265" r:id="rId13"/>
    <p:sldId id="268" r:id="rId14"/>
    <p:sldId id="632" r:id="rId15"/>
    <p:sldId id="273" r:id="rId16"/>
    <p:sldId id="633" r:id="rId17"/>
    <p:sldId id="624" r:id="rId18"/>
    <p:sldId id="270" r:id="rId19"/>
    <p:sldId id="275" r:id="rId20"/>
    <p:sldId id="276" r:id="rId21"/>
    <p:sldId id="306" r:id="rId22"/>
    <p:sldId id="307" r:id="rId23"/>
    <p:sldId id="280" r:id="rId24"/>
    <p:sldId id="277" r:id="rId25"/>
    <p:sldId id="625" r:id="rId26"/>
    <p:sldId id="635" r:id="rId27"/>
    <p:sldId id="611" r:id="rId28"/>
    <p:sldId id="606" r:id="rId29"/>
    <p:sldId id="607" r:id="rId30"/>
    <p:sldId id="608" r:id="rId31"/>
    <p:sldId id="620" r:id="rId32"/>
    <p:sldId id="617" r:id="rId33"/>
    <p:sldId id="618" r:id="rId34"/>
    <p:sldId id="621" r:id="rId35"/>
    <p:sldId id="619" r:id="rId36"/>
    <p:sldId id="287" r:id="rId37"/>
    <p:sldId id="626" r:id="rId38"/>
    <p:sldId id="636" r:id="rId39"/>
    <p:sldId id="602" r:id="rId40"/>
    <p:sldId id="634" r:id="rId41"/>
    <p:sldId id="637" r:id="rId42"/>
    <p:sldId id="627" r:id="rId43"/>
    <p:sldId id="290" r:id="rId44"/>
    <p:sldId id="291" r:id="rId45"/>
    <p:sldId id="309" r:id="rId46"/>
    <p:sldId id="614" r:id="rId47"/>
    <p:sldId id="639" r:id="rId48"/>
    <p:sldId id="638" r:id="rId49"/>
    <p:sldId id="628" r:id="rId5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C40B7B-59A0-E73D-E237-499D78E01376}" name="Julie Brooks" initials="JB" userId="S::julie.brooks@mshc.com::b67aa120-8a36-4e1a-8a47-7dbc37cd3bc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B92B"/>
    <a:srgbClr val="2537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978" autoAdjust="0"/>
    <p:restoredTop sz="94660"/>
  </p:normalViewPr>
  <p:slideViewPr>
    <p:cSldViewPr snapToGrid="0">
      <p:cViewPr varScale="1">
        <p:scale>
          <a:sx n="108" d="100"/>
          <a:sy n="108" d="100"/>
        </p:scale>
        <p:origin x="19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13AD50-ED84-4AC5-81A4-7A54BE1C88E3}"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602315DB-B761-43B7-A8C9-00ACD2BF7A2E}">
      <dgm:prSet/>
      <dgm:spPr/>
      <dgm:t>
        <a:bodyPr/>
        <a:lstStyle/>
        <a:p>
          <a:r>
            <a:rPr lang="en-US"/>
            <a:t>The CHDO must be a separate secular entity from the religious organization </a:t>
          </a:r>
        </a:p>
      </dgm:t>
    </dgm:pt>
    <dgm:pt modelId="{1A840EF3-6269-45CA-85B7-8FB935005EC4}" type="parTrans" cxnId="{52576745-4733-445A-B89E-0E773521E28A}">
      <dgm:prSet/>
      <dgm:spPr/>
      <dgm:t>
        <a:bodyPr/>
        <a:lstStyle/>
        <a:p>
          <a:endParaRPr lang="en-US"/>
        </a:p>
      </dgm:t>
    </dgm:pt>
    <dgm:pt modelId="{21A6E2C6-33A3-4EAF-BBB5-0771137E42B5}" type="sibTrans" cxnId="{52576745-4733-445A-B89E-0E773521E28A}">
      <dgm:prSet/>
      <dgm:spPr/>
      <dgm:t>
        <a:bodyPr/>
        <a:lstStyle/>
        <a:p>
          <a:endParaRPr lang="en-US"/>
        </a:p>
      </dgm:t>
    </dgm:pt>
    <dgm:pt modelId="{01F4646A-660D-472B-9EAB-32AA5E4D2BA9}">
      <dgm:prSet/>
      <dgm:spPr/>
      <dgm:t>
        <a:bodyPr/>
        <a:lstStyle/>
        <a:p>
          <a:r>
            <a:rPr lang="en-US"/>
            <a:t>Membership available to all persons regardless of religion or membership criteria</a:t>
          </a:r>
        </a:p>
      </dgm:t>
    </dgm:pt>
    <dgm:pt modelId="{C4EA189C-C368-4A51-871C-9B5B7A60FA9C}" type="parTrans" cxnId="{9A1F4D57-4A17-47B8-9AEE-F71D89CB2749}">
      <dgm:prSet/>
      <dgm:spPr/>
      <dgm:t>
        <a:bodyPr/>
        <a:lstStyle/>
        <a:p>
          <a:endParaRPr lang="en-US"/>
        </a:p>
      </dgm:t>
    </dgm:pt>
    <dgm:pt modelId="{FBAB22EC-D745-4AB2-8B71-D92E36903C24}" type="sibTrans" cxnId="{9A1F4D57-4A17-47B8-9AEE-F71D89CB2749}">
      <dgm:prSet/>
      <dgm:spPr/>
      <dgm:t>
        <a:bodyPr/>
        <a:lstStyle/>
        <a:p>
          <a:endParaRPr lang="en-US"/>
        </a:p>
      </dgm:t>
    </dgm:pt>
    <dgm:pt modelId="{0EF14451-CE58-4C2B-A915-AACE7D241B65}">
      <dgm:prSet/>
      <dgm:spPr/>
      <dgm:t>
        <a:bodyPr/>
        <a:lstStyle/>
        <a:p>
          <a:r>
            <a:rPr lang="en-US"/>
            <a:t>Must be evidenced by its by-laws, charter or articles of incorporation </a:t>
          </a:r>
        </a:p>
      </dgm:t>
    </dgm:pt>
    <dgm:pt modelId="{E0FCF24A-2E6D-4D63-BC3C-4E37FEBD9584}" type="parTrans" cxnId="{DB31385B-AC14-4A71-928A-CDEB770F7DAF}">
      <dgm:prSet/>
      <dgm:spPr/>
      <dgm:t>
        <a:bodyPr/>
        <a:lstStyle/>
        <a:p>
          <a:endParaRPr lang="en-US"/>
        </a:p>
      </dgm:t>
    </dgm:pt>
    <dgm:pt modelId="{E016C836-4FF2-47D1-B7DA-B07DF3823FD2}" type="sibTrans" cxnId="{DB31385B-AC14-4A71-928A-CDEB770F7DAF}">
      <dgm:prSet/>
      <dgm:spPr/>
      <dgm:t>
        <a:bodyPr/>
        <a:lstStyle/>
        <a:p>
          <a:endParaRPr lang="en-US"/>
        </a:p>
      </dgm:t>
    </dgm:pt>
    <dgm:pt modelId="{4EC147D4-B278-4EFF-98A3-01A54A731621}" type="pres">
      <dgm:prSet presAssocID="{D013AD50-ED84-4AC5-81A4-7A54BE1C88E3}" presName="hierChild1" presStyleCnt="0">
        <dgm:presLayoutVars>
          <dgm:chPref val="1"/>
          <dgm:dir/>
          <dgm:animOne val="branch"/>
          <dgm:animLvl val="lvl"/>
          <dgm:resizeHandles/>
        </dgm:presLayoutVars>
      </dgm:prSet>
      <dgm:spPr/>
    </dgm:pt>
    <dgm:pt modelId="{5AB3F9A4-91B9-48C1-8089-43E69D168AC4}" type="pres">
      <dgm:prSet presAssocID="{602315DB-B761-43B7-A8C9-00ACD2BF7A2E}" presName="hierRoot1" presStyleCnt="0"/>
      <dgm:spPr/>
    </dgm:pt>
    <dgm:pt modelId="{F33D05FF-66B9-4E0C-AD74-3BC94708699F}" type="pres">
      <dgm:prSet presAssocID="{602315DB-B761-43B7-A8C9-00ACD2BF7A2E}" presName="composite" presStyleCnt="0"/>
      <dgm:spPr/>
    </dgm:pt>
    <dgm:pt modelId="{6E6535FD-43BC-454E-8503-72A6597B27A6}" type="pres">
      <dgm:prSet presAssocID="{602315DB-B761-43B7-A8C9-00ACD2BF7A2E}" presName="background" presStyleLbl="node0" presStyleIdx="0" presStyleCnt="3"/>
      <dgm:spPr/>
    </dgm:pt>
    <dgm:pt modelId="{EB4F47BC-1FD0-44D9-B999-41CA1D974E03}" type="pres">
      <dgm:prSet presAssocID="{602315DB-B761-43B7-A8C9-00ACD2BF7A2E}" presName="text" presStyleLbl="fgAcc0" presStyleIdx="0" presStyleCnt="3">
        <dgm:presLayoutVars>
          <dgm:chPref val="3"/>
        </dgm:presLayoutVars>
      </dgm:prSet>
      <dgm:spPr/>
    </dgm:pt>
    <dgm:pt modelId="{AB4B7536-F357-434B-9C85-206A1B5B892E}" type="pres">
      <dgm:prSet presAssocID="{602315DB-B761-43B7-A8C9-00ACD2BF7A2E}" presName="hierChild2" presStyleCnt="0"/>
      <dgm:spPr/>
    </dgm:pt>
    <dgm:pt modelId="{9EEF7E38-EFC9-4335-8CFF-BC6EEE60D595}" type="pres">
      <dgm:prSet presAssocID="{01F4646A-660D-472B-9EAB-32AA5E4D2BA9}" presName="hierRoot1" presStyleCnt="0"/>
      <dgm:spPr/>
    </dgm:pt>
    <dgm:pt modelId="{A6466C0D-60A0-45BB-B511-7C185A4ADFBC}" type="pres">
      <dgm:prSet presAssocID="{01F4646A-660D-472B-9EAB-32AA5E4D2BA9}" presName="composite" presStyleCnt="0"/>
      <dgm:spPr/>
    </dgm:pt>
    <dgm:pt modelId="{4864B08A-D8CB-4B21-95E9-0B1609437527}" type="pres">
      <dgm:prSet presAssocID="{01F4646A-660D-472B-9EAB-32AA5E4D2BA9}" presName="background" presStyleLbl="node0" presStyleIdx="1" presStyleCnt="3"/>
      <dgm:spPr/>
    </dgm:pt>
    <dgm:pt modelId="{63366DE0-AC1F-4FBE-871A-86F1FFB2435F}" type="pres">
      <dgm:prSet presAssocID="{01F4646A-660D-472B-9EAB-32AA5E4D2BA9}" presName="text" presStyleLbl="fgAcc0" presStyleIdx="1" presStyleCnt="3">
        <dgm:presLayoutVars>
          <dgm:chPref val="3"/>
        </dgm:presLayoutVars>
      </dgm:prSet>
      <dgm:spPr/>
    </dgm:pt>
    <dgm:pt modelId="{692D5960-E7A2-40D9-B940-24D9A7A56DA5}" type="pres">
      <dgm:prSet presAssocID="{01F4646A-660D-472B-9EAB-32AA5E4D2BA9}" presName="hierChild2" presStyleCnt="0"/>
      <dgm:spPr/>
    </dgm:pt>
    <dgm:pt modelId="{773A8CED-EEC0-4B3C-AE4E-73DBDAFFA2CF}" type="pres">
      <dgm:prSet presAssocID="{0EF14451-CE58-4C2B-A915-AACE7D241B65}" presName="hierRoot1" presStyleCnt="0"/>
      <dgm:spPr/>
    </dgm:pt>
    <dgm:pt modelId="{A1AFA20A-0C49-4C5A-8028-58D844731FE2}" type="pres">
      <dgm:prSet presAssocID="{0EF14451-CE58-4C2B-A915-AACE7D241B65}" presName="composite" presStyleCnt="0"/>
      <dgm:spPr/>
    </dgm:pt>
    <dgm:pt modelId="{6D086670-BDF4-47E7-85F7-9DFE7AD5D1C0}" type="pres">
      <dgm:prSet presAssocID="{0EF14451-CE58-4C2B-A915-AACE7D241B65}" presName="background" presStyleLbl="node0" presStyleIdx="2" presStyleCnt="3"/>
      <dgm:spPr/>
    </dgm:pt>
    <dgm:pt modelId="{920C9818-402F-49CC-9774-D38F10627B75}" type="pres">
      <dgm:prSet presAssocID="{0EF14451-CE58-4C2B-A915-AACE7D241B65}" presName="text" presStyleLbl="fgAcc0" presStyleIdx="2" presStyleCnt="3">
        <dgm:presLayoutVars>
          <dgm:chPref val="3"/>
        </dgm:presLayoutVars>
      </dgm:prSet>
      <dgm:spPr/>
    </dgm:pt>
    <dgm:pt modelId="{433C46E3-A565-4815-BFC3-4D088BB9DF9E}" type="pres">
      <dgm:prSet presAssocID="{0EF14451-CE58-4C2B-A915-AACE7D241B65}" presName="hierChild2" presStyleCnt="0"/>
      <dgm:spPr/>
    </dgm:pt>
  </dgm:ptLst>
  <dgm:cxnLst>
    <dgm:cxn modelId="{DB31385B-AC14-4A71-928A-CDEB770F7DAF}" srcId="{D013AD50-ED84-4AC5-81A4-7A54BE1C88E3}" destId="{0EF14451-CE58-4C2B-A915-AACE7D241B65}" srcOrd="2" destOrd="0" parTransId="{E0FCF24A-2E6D-4D63-BC3C-4E37FEBD9584}" sibTransId="{E016C836-4FF2-47D1-B7DA-B07DF3823FD2}"/>
    <dgm:cxn modelId="{52576745-4733-445A-B89E-0E773521E28A}" srcId="{D013AD50-ED84-4AC5-81A4-7A54BE1C88E3}" destId="{602315DB-B761-43B7-A8C9-00ACD2BF7A2E}" srcOrd="0" destOrd="0" parTransId="{1A840EF3-6269-45CA-85B7-8FB935005EC4}" sibTransId="{21A6E2C6-33A3-4EAF-BBB5-0771137E42B5}"/>
    <dgm:cxn modelId="{4DD99D6D-670C-498E-B8A9-CE680CB1E8EA}" type="presOf" srcId="{D013AD50-ED84-4AC5-81A4-7A54BE1C88E3}" destId="{4EC147D4-B278-4EFF-98A3-01A54A731621}" srcOrd="0" destOrd="0" presId="urn:microsoft.com/office/officeart/2005/8/layout/hierarchy1"/>
    <dgm:cxn modelId="{9A1F4D57-4A17-47B8-9AEE-F71D89CB2749}" srcId="{D013AD50-ED84-4AC5-81A4-7A54BE1C88E3}" destId="{01F4646A-660D-472B-9EAB-32AA5E4D2BA9}" srcOrd="1" destOrd="0" parTransId="{C4EA189C-C368-4A51-871C-9B5B7A60FA9C}" sibTransId="{FBAB22EC-D745-4AB2-8B71-D92E36903C24}"/>
    <dgm:cxn modelId="{A0E05094-4BBA-4A38-B648-9C8E8A4559A9}" type="presOf" srcId="{01F4646A-660D-472B-9EAB-32AA5E4D2BA9}" destId="{63366DE0-AC1F-4FBE-871A-86F1FFB2435F}" srcOrd="0" destOrd="0" presId="urn:microsoft.com/office/officeart/2005/8/layout/hierarchy1"/>
    <dgm:cxn modelId="{769F5AEA-76BE-4B9A-A410-A543316F81C6}" type="presOf" srcId="{602315DB-B761-43B7-A8C9-00ACD2BF7A2E}" destId="{EB4F47BC-1FD0-44D9-B999-41CA1D974E03}" srcOrd="0" destOrd="0" presId="urn:microsoft.com/office/officeart/2005/8/layout/hierarchy1"/>
    <dgm:cxn modelId="{E14682EA-49DA-4329-A504-D4E8261DD0F1}" type="presOf" srcId="{0EF14451-CE58-4C2B-A915-AACE7D241B65}" destId="{920C9818-402F-49CC-9774-D38F10627B75}" srcOrd="0" destOrd="0" presId="urn:microsoft.com/office/officeart/2005/8/layout/hierarchy1"/>
    <dgm:cxn modelId="{759F1504-112D-4FD2-977D-DC7F9E617CCB}" type="presParOf" srcId="{4EC147D4-B278-4EFF-98A3-01A54A731621}" destId="{5AB3F9A4-91B9-48C1-8089-43E69D168AC4}" srcOrd="0" destOrd="0" presId="urn:microsoft.com/office/officeart/2005/8/layout/hierarchy1"/>
    <dgm:cxn modelId="{19014DE3-1FE4-4073-9C75-EC1842E870C7}" type="presParOf" srcId="{5AB3F9A4-91B9-48C1-8089-43E69D168AC4}" destId="{F33D05FF-66B9-4E0C-AD74-3BC94708699F}" srcOrd="0" destOrd="0" presId="urn:microsoft.com/office/officeart/2005/8/layout/hierarchy1"/>
    <dgm:cxn modelId="{CEC313DE-D7C0-4A4D-B966-76DF38695C72}" type="presParOf" srcId="{F33D05FF-66B9-4E0C-AD74-3BC94708699F}" destId="{6E6535FD-43BC-454E-8503-72A6597B27A6}" srcOrd="0" destOrd="0" presId="urn:microsoft.com/office/officeart/2005/8/layout/hierarchy1"/>
    <dgm:cxn modelId="{E83A4BD3-784D-4263-ACAB-358396FAFB95}" type="presParOf" srcId="{F33D05FF-66B9-4E0C-AD74-3BC94708699F}" destId="{EB4F47BC-1FD0-44D9-B999-41CA1D974E03}" srcOrd="1" destOrd="0" presId="urn:microsoft.com/office/officeart/2005/8/layout/hierarchy1"/>
    <dgm:cxn modelId="{ABACA65D-4F17-49EA-9516-0B9B297E7D16}" type="presParOf" srcId="{5AB3F9A4-91B9-48C1-8089-43E69D168AC4}" destId="{AB4B7536-F357-434B-9C85-206A1B5B892E}" srcOrd="1" destOrd="0" presId="urn:microsoft.com/office/officeart/2005/8/layout/hierarchy1"/>
    <dgm:cxn modelId="{4D1ED589-852A-4BDF-8A80-B3E04B3274D4}" type="presParOf" srcId="{4EC147D4-B278-4EFF-98A3-01A54A731621}" destId="{9EEF7E38-EFC9-4335-8CFF-BC6EEE60D595}" srcOrd="1" destOrd="0" presId="urn:microsoft.com/office/officeart/2005/8/layout/hierarchy1"/>
    <dgm:cxn modelId="{A01DE48F-58CD-4BFC-B886-DBD4EA691431}" type="presParOf" srcId="{9EEF7E38-EFC9-4335-8CFF-BC6EEE60D595}" destId="{A6466C0D-60A0-45BB-B511-7C185A4ADFBC}" srcOrd="0" destOrd="0" presId="urn:microsoft.com/office/officeart/2005/8/layout/hierarchy1"/>
    <dgm:cxn modelId="{3DADC28C-E492-422F-BC5C-E5DF9C01652D}" type="presParOf" srcId="{A6466C0D-60A0-45BB-B511-7C185A4ADFBC}" destId="{4864B08A-D8CB-4B21-95E9-0B1609437527}" srcOrd="0" destOrd="0" presId="urn:microsoft.com/office/officeart/2005/8/layout/hierarchy1"/>
    <dgm:cxn modelId="{66426577-FB7D-44AB-8F20-C333AF9C38BA}" type="presParOf" srcId="{A6466C0D-60A0-45BB-B511-7C185A4ADFBC}" destId="{63366DE0-AC1F-4FBE-871A-86F1FFB2435F}" srcOrd="1" destOrd="0" presId="urn:microsoft.com/office/officeart/2005/8/layout/hierarchy1"/>
    <dgm:cxn modelId="{771555CD-9E3B-48CD-B7F4-F11A50288823}" type="presParOf" srcId="{9EEF7E38-EFC9-4335-8CFF-BC6EEE60D595}" destId="{692D5960-E7A2-40D9-B940-24D9A7A56DA5}" srcOrd="1" destOrd="0" presId="urn:microsoft.com/office/officeart/2005/8/layout/hierarchy1"/>
    <dgm:cxn modelId="{EE89C3E8-052A-445B-8A0D-BE3389A05373}" type="presParOf" srcId="{4EC147D4-B278-4EFF-98A3-01A54A731621}" destId="{773A8CED-EEC0-4B3C-AE4E-73DBDAFFA2CF}" srcOrd="2" destOrd="0" presId="urn:microsoft.com/office/officeart/2005/8/layout/hierarchy1"/>
    <dgm:cxn modelId="{63D2351D-3206-4F96-8D5B-0EC1F0BCC1FF}" type="presParOf" srcId="{773A8CED-EEC0-4B3C-AE4E-73DBDAFFA2CF}" destId="{A1AFA20A-0C49-4C5A-8028-58D844731FE2}" srcOrd="0" destOrd="0" presId="urn:microsoft.com/office/officeart/2005/8/layout/hierarchy1"/>
    <dgm:cxn modelId="{216E16E6-1FDF-42EF-B684-DF2AE0AD6A24}" type="presParOf" srcId="{A1AFA20A-0C49-4C5A-8028-58D844731FE2}" destId="{6D086670-BDF4-47E7-85F7-9DFE7AD5D1C0}" srcOrd="0" destOrd="0" presId="urn:microsoft.com/office/officeart/2005/8/layout/hierarchy1"/>
    <dgm:cxn modelId="{D17CEA0F-7C8A-4115-9658-D84BA88FF1CA}" type="presParOf" srcId="{A1AFA20A-0C49-4C5A-8028-58D844731FE2}" destId="{920C9818-402F-49CC-9774-D38F10627B75}" srcOrd="1" destOrd="0" presId="urn:microsoft.com/office/officeart/2005/8/layout/hierarchy1"/>
    <dgm:cxn modelId="{64250704-5AD1-4442-AD51-EC5A9F6B271A}" type="presParOf" srcId="{773A8CED-EEC0-4B3C-AE4E-73DBDAFFA2CF}" destId="{433C46E3-A565-4815-BFC3-4D088BB9DF9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147CEC-DE1E-44E9-8AAA-4A88E0AE4523}"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4A884D5D-E51A-4D23-B684-BEF630850A96}">
      <dgm:prSet/>
      <dgm:spPr/>
      <dgm:t>
        <a:bodyPr/>
        <a:lstStyle/>
        <a:p>
          <a:r>
            <a:rPr lang="en-US" dirty="0">
              <a:latin typeface="+mn-lt"/>
            </a:rPr>
            <a:t>CHDO’s standards must comply with:</a:t>
          </a:r>
        </a:p>
      </dgm:t>
    </dgm:pt>
    <dgm:pt modelId="{1879CD8D-1AFA-4E1F-BC7D-D0D439A47B4F}" type="parTrans" cxnId="{7E25EB04-4C5B-4C80-A10F-BADD0B456FC1}">
      <dgm:prSet/>
      <dgm:spPr/>
      <dgm:t>
        <a:bodyPr/>
        <a:lstStyle/>
        <a:p>
          <a:endParaRPr lang="en-US"/>
        </a:p>
      </dgm:t>
    </dgm:pt>
    <dgm:pt modelId="{A0F471C3-7861-4D00-B31C-04B5E58DF819}" type="sibTrans" cxnId="{7E25EB04-4C5B-4C80-A10F-BADD0B456FC1}">
      <dgm:prSet/>
      <dgm:spPr/>
      <dgm:t>
        <a:bodyPr/>
        <a:lstStyle/>
        <a:p>
          <a:endParaRPr lang="en-US"/>
        </a:p>
      </dgm:t>
    </dgm:pt>
    <dgm:pt modelId="{75DD823C-1F60-4177-B248-9D28A88D57BD}">
      <dgm:prSet/>
      <dgm:spPr/>
      <dgm:t>
        <a:bodyPr/>
        <a:lstStyle/>
        <a:p>
          <a:r>
            <a:rPr lang="en-US" dirty="0">
              <a:latin typeface="+mn-lt"/>
            </a:rPr>
            <a:t>2 CFR 200.302 (Financial Management) </a:t>
          </a:r>
        </a:p>
      </dgm:t>
    </dgm:pt>
    <dgm:pt modelId="{811A2A0D-084F-48DE-9DD9-D60A5DC15F61}" type="parTrans" cxnId="{2AFEA501-1647-45B1-B382-F3029975958C}">
      <dgm:prSet/>
      <dgm:spPr/>
      <dgm:t>
        <a:bodyPr/>
        <a:lstStyle/>
        <a:p>
          <a:endParaRPr lang="en-US"/>
        </a:p>
      </dgm:t>
    </dgm:pt>
    <dgm:pt modelId="{D9191122-3D30-47BE-BC77-FF624E1EF851}" type="sibTrans" cxnId="{2AFEA501-1647-45B1-B382-F3029975958C}">
      <dgm:prSet/>
      <dgm:spPr/>
      <dgm:t>
        <a:bodyPr/>
        <a:lstStyle/>
        <a:p>
          <a:endParaRPr lang="en-US"/>
        </a:p>
      </dgm:t>
    </dgm:pt>
    <dgm:pt modelId="{C62BA5E2-7D72-46A1-8A9F-AEDAC9A6AAC3}">
      <dgm:prSet/>
      <dgm:spPr/>
      <dgm:t>
        <a:bodyPr/>
        <a:lstStyle/>
        <a:p>
          <a:r>
            <a:rPr lang="en-US" dirty="0">
              <a:latin typeface="+mn-lt"/>
            </a:rPr>
            <a:t>2 CFR 200.303 (Internal Controls)</a:t>
          </a:r>
        </a:p>
      </dgm:t>
    </dgm:pt>
    <dgm:pt modelId="{1A5972C9-F486-41B6-B0A5-F3CA77AA64D7}" type="parTrans" cxnId="{357BA426-CA79-4B17-A901-307872528C56}">
      <dgm:prSet/>
      <dgm:spPr/>
      <dgm:t>
        <a:bodyPr/>
        <a:lstStyle/>
        <a:p>
          <a:endParaRPr lang="en-US"/>
        </a:p>
      </dgm:t>
    </dgm:pt>
    <dgm:pt modelId="{22D14EAD-1513-4461-BB86-18A60F2EF2AF}" type="sibTrans" cxnId="{357BA426-CA79-4B17-A901-307872528C56}">
      <dgm:prSet/>
      <dgm:spPr/>
      <dgm:t>
        <a:bodyPr/>
        <a:lstStyle/>
        <a:p>
          <a:endParaRPr lang="en-US"/>
        </a:p>
      </dgm:t>
    </dgm:pt>
    <dgm:pt modelId="{A96BFBDA-251A-4A3E-BD07-8A0375B04DDA}" type="pres">
      <dgm:prSet presAssocID="{73147CEC-DE1E-44E9-8AAA-4A88E0AE4523}" presName="hierChild1" presStyleCnt="0">
        <dgm:presLayoutVars>
          <dgm:chPref val="1"/>
          <dgm:dir/>
          <dgm:animOne val="branch"/>
          <dgm:animLvl val="lvl"/>
          <dgm:resizeHandles/>
        </dgm:presLayoutVars>
      </dgm:prSet>
      <dgm:spPr/>
    </dgm:pt>
    <dgm:pt modelId="{1A101CF8-22BD-43AC-9E55-A93F677125C0}" type="pres">
      <dgm:prSet presAssocID="{4A884D5D-E51A-4D23-B684-BEF630850A96}" presName="hierRoot1" presStyleCnt="0"/>
      <dgm:spPr/>
    </dgm:pt>
    <dgm:pt modelId="{F051061D-2873-48D0-8EBB-2C93064951F4}" type="pres">
      <dgm:prSet presAssocID="{4A884D5D-E51A-4D23-B684-BEF630850A96}" presName="composite" presStyleCnt="0"/>
      <dgm:spPr/>
    </dgm:pt>
    <dgm:pt modelId="{D3E8D89D-B0AF-4D2C-AD9F-4B19CAE2BB4E}" type="pres">
      <dgm:prSet presAssocID="{4A884D5D-E51A-4D23-B684-BEF630850A96}" presName="background" presStyleLbl="node0" presStyleIdx="0" presStyleCnt="3"/>
      <dgm:spPr/>
    </dgm:pt>
    <dgm:pt modelId="{2A1CEC94-44F5-4575-9C52-469910B84CC2}" type="pres">
      <dgm:prSet presAssocID="{4A884D5D-E51A-4D23-B684-BEF630850A96}" presName="text" presStyleLbl="fgAcc0" presStyleIdx="0" presStyleCnt="3">
        <dgm:presLayoutVars>
          <dgm:chPref val="3"/>
        </dgm:presLayoutVars>
      </dgm:prSet>
      <dgm:spPr/>
    </dgm:pt>
    <dgm:pt modelId="{2EDAD466-9B02-4D98-AFD5-D80C45A155C1}" type="pres">
      <dgm:prSet presAssocID="{4A884D5D-E51A-4D23-B684-BEF630850A96}" presName="hierChild2" presStyleCnt="0"/>
      <dgm:spPr/>
    </dgm:pt>
    <dgm:pt modelId="{FDA753F4-3247-4A33-94D2-8DBDDC6E0C9A}" type="pres">
      <dgm:prSet presAssocID="{75DD823C-1F60-4177-B248-9D28A88D57BD}" presName="hierRoot1" presStyleCnt="0"/>
      <dgm:spPr/>
    </dgm:pt>
    <dgm:pt modelId="{A631E6FB-56F5-4EDA-8F79-F117E5530700}" type="pres">
      <dgm:prSet presAssocID="{75DD823C-1F60-4177-B248-9D28A88D57BD}" presName="composite" presStyleCnt="0"/>
      <dgm:spPr/>
    </dgm:pt>
    <dgm:pt modelId="{7825E3E1-46FF-4B9C-9793-B82AAA1D2C8A}" type="pres">
      <dgm:prSet presAssocID="{75DD823C-1F60-4177-B248-9D28A88D57BD}" presName="background" presStyleLbl="node0" presStyleIdx="1" presStyleCnt="3"/>
      <dgm:spPr/>
    </dgm:pt>
    <dgm:pt modelId="{E1D65F78-3D7B-4832-81AB-45E84F7953E2}" type="pres">
      <dgm:prSet presAssocID="{75DD823C-1F60-4177-B248-9D28A88D57BD}" presName="text" presStyleLbl="fgAcc0" presStyleIdx="1" presStyleCnt="3">
        <dgm:presLayoutVars>
          <dgm:chPref val="3"/>
        </dgm:presLayoutVars>
      </dgm:prSet>
      <dgm:spPr/>
    </dgm:pt>
    <dgm:pt modelId="{1E231E1D-C415-4D25-88CF-F4B940871F47}" type="pres">
      <dgm:prSet presAssocID="{75DD823C-1F60-4177-B248-9D28A88D57BD}" presName="hierChild2" presStyleCnt="0"/>
      <dgm:spPr/>
    </dgm:pt>
    <dgm:pt modelId="{609BF6A7-721F-43A6-86F7-5A985601F204}" type="pres">
      <dgm:prSet presAssocID="{C62BA5E2-7D72-46A1-8A9F-AEDAC9A6AAC3}" presName="hierRoot1" presStyleCnt="0"/>
      <dgm:spPr/>
    </dgm:pt>
    <dgm:pt modelId="{F6413C1E-9817-4F5D-9A66-345B2F34AE2C}" type="pres">
      <dgm:prSet presAssocID="{C62BA5E2-7D72-46A1-8A9F-AEDAC9A6AAC3}" presName="composite" presStyleCnt="0"/>
      <dgm:spPr/>
    </dgm:pt>
    <dgm:pt modelId="{7DB42424-E777-4E3B-90DB-9079D7978325}" type="pres">
      <dgm:prSet presAssocID="{C62BA5E2-7D72-46A1-8A9F-AEDAC9A6AAC3}" presName="background" presStyleLbl="node0" presStyleIdx="2" presStyleCnt="3"/>
      <dgm:spPr/>
    </dgm:pt>
    <dgm:pt modelId="{35F519C7-EA88-4643-B735-4604E666CA30}" type="pres">
      <dgm:prSet presAssocID="{C62BA5E2-7D72-46A1-8A9F-AEDAC9A6AAC3}" presName="text" presStyleLbl="fgAcc0" presStyleIdx="2" presStyleCnt="3">
        <dgm:presLayoutVars>
          <dgm:chPref val="3"/>
        </dgm:presLayoutVars>
      </dgm:prSet>
      <dgm:spPr/>
    </dgm:pt>
    <dgm:pt modelId="{316A2A7A-C6B3-4FDF-94FA-28E291734F95}" type="pres">
      <dgm:prSet presAssocID="{C62BA5E2-7D72-46A1-8A9F-AEDAC9A6AAC3}" presName="hierChild2" presStyleCnt="0"/>
      <dgm:spPr/>
    </dgm:pt>
  </dgm:ptLst>
  <dgm:cxnLst>
    <dgm:cxn modelId="{2AFEA501-1647-45B1-B382-F3029975958C}" srcId="{73147CEC-DE1E-44E9-8AAA-4A88E0AE4523}" destId="{75DD823C-1F60-4177-B248-9D28A88D57BD}" srcOrd="1" destOrd="0" parTransId="{811A2A0D-084F-48DE-9DD9-D60A5DC15F61}" sibTransId="{D9191122-3D30-47BE-BC77-FF624E1EF851}"/>
    <dgm:cxn modelId="{7E25EB04-4C5B-4C80-A10F-BADD0B456FC1}" srcId="{73147CEC-DE1E-44E9-8AAA-4A88E0AE4523}" destId="{4A884D5D-E51A-4D23-B684-BEF630850A96}" srcOrd="0" destOrd="0" parTransId="{1879CD8D-1AFA-4E1F-BC7D-D0D439A47B4F}" sibTransId="{A0F471C3-7861-4D00-B31C-04B5E58DF819}"/>
    <dgm:cxn modelId="{357BA426-CA79-4B17-A901-307872528C56}" srcId="{73147CEC-DE1E-44E9-8AAA-4A88E0AE4523}" destId="{C62BA5E2-7D72-46A1-8A9F-AEDAC9A6AAC3}" srcOrd="2" destOrd="0" parTransId="{1A5972C9-F486-41B6-B0A5-F3CA77AA64D7}" sibTransId="{22D14EAD-1513-4461-BB86-18A60F2EF2AF}"/>
    <dgm:cxn modelId="{9EF7217C-C706-4E0F-9DFC-CA7F373B15DB}" type="presOf" srcId="{75DD823C-1F60-4177-B248-9D28A88D57BD}" destId="{E1D65F78-3D7B-4832-81AB-45E84F7953E2}" srcOrd="0" destOrd="0" presId="urn:microsoft.com/office/officeart/2005/8/layout/hierarchy1"/>
    <dgm:cxn modelId="{BB5C3795-B19E-40E2-B0C3-DD4F626885A1}" type="presOf" srcId="{73147CEC-DE1E-44E9-8AAA-4A88E0AE4523}" destId="{A96BFBDA-251A-4A3E-BD07-8A0375B04DDA}" srcOrd="0" destOrd="0" presId="urn:microsoft.com/office/officeart/2005/8/layout/hierarchy1"/>
    <dgm:cxn modelId="{6B3952A9-E5F1-4078-A00D-EF22C9CE746E}" type="presOf" srcId="{C62BA5E2-7D72-46A1-8A9F-AEDAC9A6AAC3}" destId="{35F519C7-EA88-4643-B735-4604E666CA30}" srcOrd="0" destOrd="0" presId="urn:microsoft.com/office/officeart/2005/8/layout/hierarchy1"/>
    <dgm:cxn modelId="{A0C1EBC5-9746-4CB0-A184-0B546DE0587F}" type="presOf" srcId="{4A884D5D-E51A-4D23-B684-BEF630850A96}" destId="{2A1CEC94-44F5-4575-9C52-469910B84CC2}" srcOrd="0" destOrd="0" presId="urn:microsoft.com/office/officeart/2005/8/layout/hierarchy1"/>
    <dgm:cxn modelId="{FB9E0D63-782E-419A-A48D-4DDAC319D0D0}" type="presParOf" srcId="{A96BFBDA-251A-4A3E-BD07-8A0375B04DDA}" destId="{1A101CF8-22BD-43AC-9E55-A93F677125C0}" srcOrd="0" destOrd="0" presId="urn:microsoft.com/office/officeart/2005/8/layout/hierarchy1"/>
    <dgm:cxn modelId="{FC5A91E9-E9F9-41FE-8A31-0B5DCBC4A273}" type="presParOf" srcId="{1A101CF8-22BD-43AC-9E55-A93F677125C0}" destId="{F051061D-2873-48D0-8EBB-2C93064951F4}" srcOrd="0" destOrd="0" presId="urn:microsoft.com/office/officeart/2005/8/layout/hierarchy1"/>
    <dgm:cxn modelId="{E5301F57-4CD1-4A9C-9A9C-E2E65AF3834A}" type="presParOf" srcId="{F051061D-2873-48D0-8EBB-2C93064951F4}" destId="{D3E8D89D-B0AF-4D2C-AD9F-4B19CAE2BB4E}" srcOrd="0" destOrd="0" presId="urn:microsoft.com/office/officeart/2005/8/layout/hierarchy1"/>
    <dgm:cxn modelId="{24ACA90E-A614-48F7-A7D6-362EE4873A2F}" type="presParOf" srcId="{F051061D-2873-48D0-8EBB-2C93064951F4}" destId="{2A1CEC94-44F5-4575-9C52-469910B84CC2}" srcOrd="1" destOrd="0" presId="urn:microsoft.com/office/officeart/2005/8/layout/hierarchy1"/>
    <dgm:cxn modelId="{0850984C-E31C-42A0-998B-1DA09C881FCF}" type="presParOf" srcId="{1A101CF8-22BD-43AC-9E55-A93F677125C0}" destId="{2EDAD466-9B02-4D98-AFD5-D80C45A155C1}" srcOrd="1" destOrd="0" presId="urn:microsoft.com/office/officeart/2005/8/layout/hierarchy1"/>
    <dgm:cxn modelId="{4DFD66D7-2B98-4747-9F7A-8D81A63E23B5}" type="presParOf" srcId="{A96BFBDA-251A-4A3E-BD07-8A0375B04DDA}" destId="{FDA753F4-3247-4A33-94D2-8DBDDC6E0C9A}" srcOrd="1" destOrd="0" presId="urn:microsoft.com/office/officeart/2005/8/layout/hierarchy1"/>
    <dgm:cxn modelId="{79C6E0B8-8B6D-4A89-ACC0-574A4E594091}" type="presParOf" srcId="{FDA753F4-3247-4A33-94D2-8DBDDC6E0C9A}" destId="{A631E6FB-56F5-4EDA-8F79-F117E5530700}" srcOrd="0" destOrd="0" presId="urn:microsoft.com/office/officeart/2005/8/layout/hierarchy1"/>
    <dgm:cxn modelId="{98F8A934-6082-4A3A-8299-85D611705CEF}" type="presParOf" srcId="{A631E6FB-56F5-4EDA-8F79-F117E5530700}" destId="{7825E3E1-46FF-4B9C-9793-B82AAA1D2C8A}" srcOrd="0" destOrd="0" presId="urn:microsoft.com/office/officeart/2005/8/layout/hierarchy1"/>
    <dgm:cxn modelId="{D0E9ECD6-F6C2-4515-98BF-3C68031C7DE3}" type="presParOf" srcId="{A631E6FB-56F5-4EDA-8F79-F117E5530700}" destId="{E1D65F78-3D7B-4832-81AB-45E84F7953E2}" srcOrd="1" destOrd="0" presId="urn:microsoft.com/office/officeart/2005/8/layout/hierarchy1"/>
    <dgm:cxn modelId="{E0F09FB5-992A-4D7C-BA6F-6E2350099D24}" type="presParOf" srcId="{FDA753F4-3247-4A33-94D2-8DBDDC6E0C9A}" destId="{1E231E1D-C415-4D25-88CF-F4B940871F47}" srcOrd="1" destOrd="0" presId="urn:microsoft.com/office/officeart/2005/8/layout/hierarchy1"/>
    <dgm:cxn modelId="{26147C0E-66A5-4E87-A1C5-5DBFAA7456F2}" type="presParOf" srcId="{A96BFBDA-251A-4A3E-BD07-8A0375B04DDA}" destId="{609BF6A7-721F-43A6-86F7-5A985601F204}" srcOrd="2" destOrd="0" presId="urn:microsoft.com/office/officeart/2005/8/layout/hierarchy1"/>
    <dgm:cxn modelId="{07259A34-6082-4E17-BFE1-E00980980F84}" type="presParOf" srcId="{609BF6A7-721F-43A6-86F7-5A985601F204}" destId="{F6413C1E-9817-4F5D-9A66-345B2F34AE2C}" srcOrd="0" destOrd="0" presId="urn:microsoft.com/office/officeart/2005/8/layout/hierarchy1"/>
    <dgm:cxn modelId="{17E7774A-FA01-4207-A9BA-FFCC58D78ED7}" type="presParOf" srcId="{F6413C1E-9817-4F5D-9A66-345B2F34AE2C}" destId="{7DB42424-E777-4E3B-90DB-9079D7978325}" srcOrd="0" destOrd="0" presId="urn:microsoft.com/office/officeart/2005/8/layout/hierarchy1"/>
    <dgm:cxn modelId="{10B9BD8A-4932-4731-8883-4131C9C3879F}" type="presParOf" srcId="{F6413C1E-9817-4F5D-9A66-345B2F34AE2C}" destId="{35F519C7-EA88-4643-B735-4604E666CA30}" srcOrd="1" destOrd="0" presId="urn:microsoft.com/office/officeart/2005/8/layout/hierarchy1"/>
    <dgm:cxn modelId="{17FDDE68-8BCD-4398-B7DF-84B00BA35EFF}" type="presParOf" srcId="{609BF6A7-721F-43A6-86F7-5A985601F204}" destId="{316A2A7A-C6B3-4FDF-94FA-28E291734F9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6535FD-43BC-454E-8503-72A6597B27A6}">
      <dsp:nvSpPr>
        <dsp:cNvPr id="0" name=""/>
        <dsp:cNvSpPr/>
      </dsp:nvSpPr>
      <dsp:spPr>
        <a:xfrm>
          <a:off x="0" y="706671"/>
          <a:ext cx="3073451" cy="195164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4F47BC-1FD0-44D9-B999-41CA1D974E03}">
      <dsp:nvSpPr>
        <dsp:cNvPr id="0" name=""/>
        <dsp:cNvSpPr/>
      </dsp:nvSpPr>
      <dsp:spPr>
        <a:xfrm>
          <a:off x="341494" y="1031091"/>
          <a:ext cx="3073451" cy="195164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The CHDO must be a separate secular entity from the religious organization </a:t>
          </a:r>
        </a:p>
      </dsp:txBody>
      <dsp:txXfrm>
        <a:off x="398656" y="1088253"/>
        <a:ext cx="2959127" cy="1837317"/>
      </dsp:txXfrm>
    </dsp:sp>
    <dsp:sp modelId="{4864B08A-D8CB-4B21-95E9-0B1609437527}">
      <dsp:nvSpPr>
        <dsp:cNvPr id="0" name=""/>
        <dsp:cNvSpPr/>
      </dsp:nvSpPr>
      <dsp:spPr>
        <a:xfrm>
          <a:off x="3756441" y="706671"/>
          <a:ext cx="3073451" cy="195164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366DE0-AC1F-4FBE-871A-86F1FFB2435F}">
      <dsp:nvSpPr>
        <dsp:cNvPr id="0" name=""/>
        <dsp:cNvSpPr/>
      </dsp:nvSpPr>
      <dsp:spPr>
        <a:xfrm>
          <a:off x="4097935" y="1031091"/>
          <a:ext cx="3073451" cy="195164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Membership available to all persons regardless of religion or membership criteria</a:t>
          </a:r>
        </a:p>
      </dsp:txBody>
      <dsp:txXfrm>
        <a:off x="4155097" y="1088253"/>
        <a:ext cx="2959127" cy="1837317"/>
      </dsp:txXfrm>
    </dsp:sp>
    <dsp:sp modelId="{6D086670-BDF4-47E7-85F7-9DFE7AD5D1C0}">
      <dsp:nvSpPr>
        <dsp:cNvPr id="0" name=""/>
        <dsp:cNvSpPr/>
      </dsp:nvSpPr>
      <dsp:spPr>
        <a:xfrm>
          <a:off x="7512882" y="706671"/>
          <a:ext cx="3073451" cy="195164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0C9818-402F-49CC-9774-D38F10627B75}">
      <dsp:nvSpPr>
        <dsp:cNvPr id="0" name=""/>
        <dsp:cNvSpPr/>
      </dsp:nvSpPr>
      <dsp:spPr>
        <a:xfrm>
          <a:off x="7854377" y="1031091"/>
          <a:ext cx="3073451" cy="195164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Must be evidenced by its by-laws, charter or articles of incorporation </a:t>
          </a:r>
        </a:p>
      </dsp:txBody>
      <dsp:txXfrm>
        <a:off x="7911539" y="1088253"/>
        <a:ext cx="2959127" cy="18373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E8D89D-B0AF-4D2C-AD9F-4B19CAE2BB4E}">
      <dsp:nvSpPr>
        <dsp:cNvPr id="0" name=""/>
        <dsp:cNvSpPr/>
      </dsp:nvSpPr>
      <dsp:spPr>
        <a:xfrm>
          <a:off x="0" y="480201"/>
          <a:ext cx="2957512" cy="187802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1CEC94-44F5-4575-9C52-469910B84CC2}">
      <dsp:nvSpPr>
        <dsp:cNvPr id="0" name=""/>
        <dsp:cNvSpPr/>
      </dsp:nvSpPr>
      <dsp:spPr>
        <a:xfrm>
          <a:off x="328612" y="792383"/>
          <a:ext cx="2957512" cy="187802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mn-lt"/>
            </a:rPr>
            <a:t>CHDO’s standards must comply with:</a:t>
          </a:r>
        </a:p>
      </dsp:txBody>
      <dsp:txXfrm>
        <a:off x="383617" y="847388"/>
        <a:ext cx="2847502" cy="1768010"/>
      </dsp:txXfrm>
    </dsp:sp>
    <dsp:sp modelId="{7825E3E1-46FF-4B9C-9793-B82AAA1D2C8A}">
      <dsp:nvSpPr>
        <dsp:cNvPr id="0" name=""/>
        <dsp:cNvSpPr/>
      </dsp:nvSpPr>
      <dsp:spPr>
        <a:xfrm>
          <a:off x="3614737" y="480201"/>
          <a:ext cx="2957512" cy="187802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D65F78-3D7B-4832-81AB-45E84F7953E2}">
      <dsp:nvSpPr>
        <dsp:cNvPr id="0" name=""/>
        <dsp:cNvSpPr/>
      </dsp:nvSpPr>
      <dsp:spPr>
        <a:xfrm>
          <a:off x="3943350" y="792383"/>
          <a:ext cx="2957512" cy="187802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mn-lt"/>
            </a:rPr>
            <a:t>2 CFR 200.302 (Financial Management) </a:t>
          </a:r>
        </a:p>
      </dsp:txBody>
      <dsp:txXfrm>
        <a:off x="3998355" y="847388"/>
        <a:ext cx="2847502" cy="1768010"/>
      </dsp:txXfrm>
    </dsp:sp>
    <dsp:sp modelId="{7DB42424-E777-4E3B-90DB-9079D7978325}">
      <dsp:nvSpPr>
        <dsp:cNvPr id="0" name=""/>
        <dsp:cNvSpPr/>
      </dsp:nvSpPr>
      <dsp:spPr>
        <a:xfrm>
          <a:off x="7229475" y="480201"/>
          <a:ext cx="2957512" cy="187802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F519C7-EA88-4643-B735-4604E666CA30}">
      <dsp:nvSpPr>
        <dsp:cNvPr id="0" name=""/>
        <dsp:cNvSpPr/>
      </dsp:nvSpPr>
      <dsp:spPr>
        <a:xfrm>
          <a:off x="7558087" y="792383"/>
          <a:ext cx="2957512" cy="187802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mn-lt"/>
            </a:rPr>
            <a:t>2 CFR 200.303 (Internal Controls)</a:t>
          </a:r>
        </a:p>
      </dsp:txBody>
      <dsp:txXfrm>
        <a:off x="7613092" y="847388"/>
        <a:ext cx="2847502" cy="176801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4BADF-64A8-32C0-DD37-D930126B1E47}"/>
              </a:ext>
            </a:extLst>
          </p:cNvPr>
          <p:cNvSpPr>
            <a:spLocks noGrp="1"/>
          </p:cNvSpPr>
          <p:nvPr>
            <p:ph type="ctrTitle" hasCustomPrompt="1"/>
          </p:nvPr>
        </p:nvSpPr>
        <p:spPr>
          <a:xfrm>
            <a:off x="1524000" y="3477846"/>
            <a:ext cx="9144000" cy="1852371"/>
          </a:xfrm>
        </p:spPr>
        <p:txBody>
          <a:bodyPr anchor="b"/>
          <a:lstStyle>
            <a:lvl1pPr algn="ctr">
              <a:defRPr sz="6000">
                <a:solidFill>
                  <a:schemeClr val="accent4"/>
                </a:solidFill>
              </a:defRPr>
            </a:lvl1pPr>
          </a:lstStyle>
          <a:p>
            <a:r>
              <a:rPr lang="en-US" dirty="0"/>
              <a:t>Click to edit Master </a:t>
            </a:r>
            <a:br>
              <a:rPr lang="en-US" dirty="0"/>
            </a:br>
            <a:r>
              <a:rPr lang="en-US" dirty="0"/>
              <a:t>title style</a:t>
            </a:r>
          </a:p>
        </p:txBody>
      </p:sp>
      <p:sp>
        <p:nvSpPr>
          <p:cNvPr id="3" name="Subtitle 2">
            <a:extLst>
              <a:ext uri="{FF2B5EF4-FFF2-40B4-BE49-F238E27FC236}">
                <a16:creationId xmlns:a16="http://schemas.microsoft.com/office/drawing/2014/main" id="{873B354C-9E76-C874-C89A-358F2C40E5D1}"/>
              </a:ext>
            </a:extLst>
          </p:cNvPr>
          <p:cNvSpPr>
            <a:spLocks noGrp="1"/>
          </p:cNvSpPr>
          <p:nvPr>
            <p:ph type="subTitle" idx="1"/>
          </p:nvPr>
        </p:nvSpPr>
        <p:spPr>
          <a:xfrm>
            <a:off x="1524000" y="5392737"/>
            <a:ext cx="9144000" cy="685800"/>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AE0A094-5303-2FBF-6199-36AC38791EFB}"/>
              </a:ext>
            </a:extLst>
          </p:cNvPr>
          <p:cNvSpPr>
            <a:spLocks noGrp="1"/>
          </p:cNvSpPr>
          <p:nvPr>
            <p:ph type="dt" sz="half" idx="10"/>
          </p:nvPr>
        </p:nvSpPr>
        <p:spPr/>
        <p:txBody>
          <a:bodyPr/>
          <a:lstStyle/>
          <a:p>
            <a:fld id="{55CF4532-F23C-49B9-8EAE-42880FA9A5F1}" type="datetimeFigureOut">
              <a:rPr lang="en-US" smtClean="0"/>
              <a:t>4/22/2026</a:t>
            </a:fld>
            <a:endParaRPr lang="en-US" dirty="0"/>
          </a:p>
        </p:txBody>
      </p:sp>
      <p:sp>
        <p:nvSpPr>
          <p:cNvPr id="5" name="Footer Placeholder 4">
            <a:extLst>
              <a:ext uri="{FF2B5EF4-FFF2-40B4-BE49-F238E27FC236}">
                <a16:creationId xmlns:a16="http://schemas.microsoft.com/office/drawing/2014/main" id="{46C717A5-D03E-DF49-FBF4-09AE192AB5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6C6CB1F-8E10-ADB6-5701-1AA66B4218CE}"/>
              </a:ext>
            </a:extLst>
          </p:cNvPr>
          <p:cNvSpPr>
            <a:spLocks noGrp="1"/>
          </p:cNvSpPr>
          <p:nvPr>
            <p:ph type="sldNum" sz="quarter" idx="12"/>
          </p:nvPr>
        </p:nvSpPr>
        <p:spPr/>
        <p:txBody>
          <a:bodyPr/>
          <a:lstStyle/>
          <a:p>
            <a:fld id="{2D608FC8-DCEF-42F8-9173-0E50C0A7D663}" type="slidenum">
              <a:rPr lang="en-US" smtClean="0"/>
              <a:t>‹#›</a:t>
            </a:fld>
            <a:endParaRPr lang="en-US" dirty="0"/>
          </a:p>
        </p:txBody>
      </p:sp>
    </p:spTree>
    <p:extLst>
      <p:ext uri="{BB962C8B-B14F-4D97-AF65-F5344CB8AC3E}">
        <p14:creationId xmlns:p14="http://schemas.microsoft.com/office/powerpoint/2010/main" val="692156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45AB9-C999-BB3C-D322-A7D21995495F}"/>
              </a:ext>
            </a:extLst>
          </p:cNvPr>
          <p:cNvSpPr>
            <a:spLocks noGrp="1"/>
          </p:cNvSpPr>
          <p:nvPr>
            <p:ph type="title"/>
          </p:nvPr>
        </p:nvSpPr>
        <p:spPr>
          <a:xfrm>
            <a:off x="838200" y="766497"/>
            <a:ext cx="10515600" cy="1096563"/>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84358E-E29F-6D1B-C636-0A183470A3F8}"/>
              </a:ext>
            </a:extLst>
          </p:cNvPr>
          <p:cNvSpPr>
            <a:spLocks noGrp="1"/>
          </p:cNvSpPr>
          <p:nvPr>
            <p:ph type="body" orient="vert" idx="1"/>
          </p:nvPr>
        </p:nvSpPr>
        <p:spPr>
          <a:xfrm>
            <a:off x="838200" y="1956987"/>
            <a:ext cx="10515600" cy="42199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80A1B-468F-3C16-9B54-37420B029922}"/>
              </a:ext>
            </a:extLst>
          </p:cNvPr>
          <p:cNvSpPr>
            <a:spLocks noGrp="1"/>
          </p:cNvSpPr>
          <p:nvPr>
            <p:ph type="dt" sz="half" idx="10"/>
          </p:nvPr>
        </p:nvSpPr>
        <p:spPr/>
        <p:txBody>
          <a:bodyPr/>
          <a:lstStyle/>
          <a:p>
            <a:fld id="{55CF4532-F23C-49B9-8EAE-42880FA9A5F1}" type="datetimeFigureOut">
              <a:rPr lang="en-US" smtClean="0"/>
              <a:t>4/22/2026</a:t>
            </a:fld>
            <a:endParaRPr lang="en-US"/>
          </a:p>
        </p:txBody>
      </p:sp>
      <p:sp>
        <p:nvSpPr>
          <p:cNvPr id="5" name="Footer Placeholder 4">
            <a:extLst>
              <a:ext uri="{FF2B5EF4-FFF2-40B4-BE49-F238E27FC236}">
                <a16:creationId xmlns:a16="http://schemas.microsoft.com/office/drawing/2014/main" id="{2E960F9F-6F95-EC55-E4FE-28EFB166A3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42F456-1A34-C026-9862-72EB2C3465EA}"/>
              </a:ext>
            </a:extLst>
          </p:cNvPr>
          <p:cNvSpPr>
            <a:spLocks noGrp="1"/>
          </p:cNvSpPr>
          <p:nvPr>
            <p:ph type="sldNum" sz="quarter" idx="12"/>
          </p:nvPr>
        </p:nvSpPr>
        <p:spPr/>
        <p:txBody>
          <a:bodyPr/>
          <a:lstStyle/>
          <a:p>
            <a:fld id="{2D608FC8-DCEF-42F8-9173-0E50C0A7D663}" type="slidenum">
              <a:rPr lang="en-US" smtClean="0"/>
              <a:t>‹#›</a:t>
            </a:fld>
            <a:endParaRPr lang="en-US"/>
          </a:p>
        </p:txBody>
      </p:sp>
    </p:spTree>
    <p:extLst>
      <p:ext uri="{BB962C8B-B14F-4D97-AF65-F5344CB8AC3E}">
        <p14:creationId xmlns:p14="http://schemas.microsoft.com/office/powerpoint/2010/main" val="1969862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63E5FD-184F-27EA-D7FB-FDE3E5C83E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6BE51F-D119-B366-4E57-C6FF08813C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3168AC-B061-BF44-747F-50608EC69225}"/>
              </a:ext>
            </a:extLst>
          </p:cNvPr>
          <p:cNvSpPr>
            <a:spLocks noGrp="1"/>
          </p:cNvSpPr>
          <p:nvPr>
            <p:ph type="dt" sz="half" idx="10"/>
          </p:nvPr>
        </p:nvSpPr>
        <p:spPr/>
        <p:txBody>
          <a:bodyPr/>
          <a:lstStyle/>
          <a:p>
            <a:fld id="{55CF4532-F23C-49B9-8EAE-42880FA9A5F1}" type="datetimeFigureOut">
              <a:rPr lang="en-US" smtClean="0"/>
              <a:t>4/22/2026</a:t>
            </a:fld>
            <a:endParaRPr lang="en-US"/>
          </a:p>
        </p:txBody>
      </p:sp>
      <p:sp>
        <p:nvSpPr>
          <p:cNvPr id="5" name="Footer Placeholder 4">
            <a:extLst>
              <a:ext uri="{FF2B5EF4-FFF2-40B4-BE49-F238E27FC236}">
                <a16:creationId xmlns:a16="http://schemas.microsoft.com/office/drawing/2014/main" id="{CE2A2425-1150-D6C6-8BA9-4A9774ECD0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E332F9-4F11-8994-40C7-0121C1CB925B}"/>
              </a:ext>
            </a:extLst>
          </p:cNvPr>
          <p:cNvSpPr>
            <a:spLocks noGrp="1"/>
          </p:cNvSpPr>
          <p:nvPr>
            <p:ph type="sldNum" sz="quarter" idx="12"/>
          </p:nvPr>
        </p:nvSpPr>
        <p:spPr/>
        <p:txBody>
          <a:bodyPr/>
          <a:lstStyle/>
          <a:p>
            <a:fld id="{2D608FC8-DCEF-42F8-9173-0E50C0A7D663}" type="slidenum">
              <a:rPr lang="en-US" smtClean="0"/>
              <a:t>‹#›</a:t>
            </a:fld>
            <a:endParaRPr lang="en-US"/>
          </a:p>
        </p:txBody>
      </p:sp>
    </p:spTree>
    <p:extLst>
      <p:ext uri="{BB962C8B-B14F-4D97-AF65-F5344CB8AC3E}">
        <p14:creationId xmlns:p14="http://schemas.microsoft.com/office/powerpoint/2010/main" val="1441871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64BE9-885E-4136-4128-AF1601E85DDA}"/>
              </a:ext>
            </a:extLst>
          </p:cNvPr>
          <p:cNvSpPr>
            <a:spLocks noGrp="1"/>
          </p:cNvSpPr>
          <p:nvPr>
            <p:ph type="title"/>
          </p:nvPr>
        </p:nvSpPr>
        <p:spPr>
          <a:xfrm>
            <a:off x="838200" y="1039086"/>
            <a:ext cx="10515600" cy="1009934"/>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7E275CD-50FD-4F7C-70AC-5E976AB056E1}"/>
              </a:ext>
            </a:extLst>
          </p:cNvPr>
          <p:cNvSpPr>
            <a:spLocks noGrp="1"/>
          </p:cNvSpPr>
          <p:nvPr>
            <p:ph idx="1"/>
          </p:nvPr>
        </p:nvSpPr>
        <p:spPr>
          <a:xfrm>
            <a:off x="838200" y="2177183"/>
            <a:ext cx="10515600" cy="40510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A3907FF-1DD1-6F21-8D52-7AE6E982DEC0}"/>
              </a:ext>
            </a:extLst>
          </p:cNvPr>
          <p:cNvSpPr>
            <a:spLocks noGrp="1"/>
          </p:cNvSpPr>
          <p:nvPr>
            <p:ph type="dt" sz="half" idx="10"/>
          </p:nvPr>
        </p:nvSpPr>
        <p:spPr/>
        <p:txBody>
          <a:bodyPr/>
          <a:lstStyle/>
          <a:p>
            <a:fld id="{55CF4532-F23C-49B9-8EAE-42880FA9A5F1}" type="datetimeFigureOut">
              <a:rPr lang="en-US" smtClean="0"/>
              <a:t>4/22/2026</a:t>
            </a:fld>
            <a:endParaRPr lang="en-US"/>
          </a:p>
        </p:txBody>
      </p:sp>
      <p:sp>
        <p:nvSpPr>
          <p:cNvPr id="5" name="Footer Placeholder 4">
            <a:extLst>
              <a:ext uri="{FF2B5EF4-FFF2-40B4-BE49-F238E27FC236}">
                <a16:creationId xmlns:a16="http://schemas.microsoft.com/office/drawing/2014/main" id="{8CB4812C-A4DF-1439-03FC-C8D7966DE4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9A9726-9A2F-2438-5E51-4F3E0FC605B0}"/>
              </a:ext>
            </a:extLst>
          </p:cNvPr>
          <p:cNvSpPr>
            <a:spLocks noGrp="1"/>
          </p:cNvSpPr>
          <p:nvPr>
            <p:ph type="sldNum" sz="quarter" idx="12"/>
          </p:nvPr>
        </p:nvSpPr>
        <p:spPr/>
        <p:txBody>
          <a:bodyPr/>
          <a:lstStyle/>
          <a:p>
            <a:fld id="{2D608FC8-DCEF-42F8-9173-0E50C0A7D663}" type="slidenum">
              <a:rPr lang="en-US" smtClean="0"/>
              <a:t>‹#›</a:t>
            </a:fld>
            <a:endParaRPr lang="en-US"/>
          </a:p>
        </p:txBody>
      </p:sp>
    </p:spTree>
    <p:extLst>
      <p:ext uri="{BB962C8B-B14F-4D97-AF65-F5344CB8AC3E}">
        <p14:creationId xmlns:p14="http://schemas.microsoft.com/office/powerpoint/2010/main" val="2982963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5A30D-9003-FC13-5E25-119F64C31016}"/>
              </a:ext>
            </a:extLst>
          </p:cNvPr>
          <p:cNvSpPr>
            <a:spLocks noGrp="1"/>
          </p:cNvSpPr>
          <p:nvPr>
            <p:ph type="title"/>
          </p:nvPr>
        </p:nvSpPr>
        <p:spPr>
          <a:xfrm>
            <a:off x="831850" y="3516208"/>
            <a:ext cx="10515600" cy="1133475"/>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F6A58F09-14D0-FC81-A8BA-8FCA37781383}"/>
              </a:ext>
            </a:extLst>
          </p:cNvPr>
          <p:cNvSpPr>
            <a:spLocks noGrp="1"/>
          </p:cNvSpPr>
          <p:nvPr>
            <p:ph type="body" idx="1"/>
          </p:nvPr>
        </p:nvSpPr>
        <p:spPr>
          <a:xfrm>
            <a:off x="831850" y="4785737"/>
            <a:ext cx="10515600" cy="1303913"/>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00C37F-ADA8-2032-789F-21106A7DA3A0}"/>
              </a:ext>
            </a:extLst>
          </p:cNvPr>
          <p:cNvSpPr>
            <a:spLocks noGrp="1"/>
          </p:cNvSpPr>
          <p:nvPr>
            <p:ph type="dt" sz="half" idx="10"/>
          </p:nvPr>
        </p:nvSpPr>
        <p:spPr/>
        <p:txBody>
          <a:bodyPr/>
          <a:lstStyle/>
          <a:p>
            <a:fld id="{55CF4532-F23C-49B9-8EAE-42880FA9A5F1}" type="datetimeFigureOut">
              <a:rPr lang="en-US" smtClean="0"/>
              <a:t>4/22/2026</a:t>
            </a:fld>
            <a:endParaRPr lang="en-US"/>
          </a:p>
        </p:txBody>
      </p:sp>
      <p:sp>
        <p:nvSpPr>
          <p:cNvPr id="5" name="Footer Placeholder 4">
            <a:extLst>
              <a:ext uri="{FF2B5EF4-FFF2-40B4-BE49-F238E27FC236}">
                <a16:creationId xmlns:a16="http://schemas.microsoft.com/office/drawing/2014/main" id="{BF277256-2A91-D40F-2950-49F64F87B9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A70DF3-68EC-1793-1CEE-A70F86E1B010}"/>
              </a:ext>
            </a:extLst>
          </p:cNvPr>
          <p:cNvSpPr>
            <a:spLocks noGrp="1"/>
          </p:cNvSpPr>
          <p:nvPr>
            <p:ph type="sldNum" sz="quarter" idx="12"/>
          </p:nvPr>
        </p:nvSpPr>
        <p:spPr/>
        <p:txBody>
          <a:bodyPr/>
          <a:lstStyle/>
          <a:p>
            <a:fld id="{2D608FC8-DCEF-42F8-9173-0E50C0A7D663}" type="slidenum">
              <a:rPr lang="en-US" smtClean="0"/>
              <a:t>‹#›</a:t>
            </a:fld>
            <a:endParaRPr lang="en-US"/>
          </a:p>
        </p:txBody>
      </p:sp>
    </p:spTree>
    <p:extLst>
      <p:ext uri="{BB962C8B-B14F-4D97-AF65-F5344CB8AC3E}">
        <p14:creationId xmlns:p14="http://schemas.microsoft.com/office/powerpoint/2010/main" val="2526782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92002-1723-ECB5-6797-F18C25573799}"/>
              </a:ext>
            </a:extLst>
          </p:cNvPr>
          <p:cNvSpPr>
            <a:spLocks noGrp="1"/>
          </p:cNvSpPr>
          <p:nvPr>
            <p:ph type="title"/>
          </p:nvPr>
        </p:nvSpPr>
        <p:spPr>
          <a:xfrm>
            <a:off x="838200" y="75114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319EDF3-1E0F-23E9-933B-E8B3D6F9232D}"/>
              </a:ext>
            </a:extLst>
          </p:cNvPr>
          <p:cNvSpPr>
            <a:spLocks noGrp="1"/>
          </p:cNvSpPr>
          <p:nvPr>
            <p:ph sz="half" idx="1"/>
          </p:nvPr>
        </p:nvSpPr>
        <p:spPr>
          <a:xfrm>
            <a:off x="838200" y="2213361"/>
            <a:ext cx="5181600" cy="3963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B289C85-9790-1BE8-A66A-1A7920255EA7}"/>
              </a:ext>
            </a:extLst>
          </p:cNvPr>
          <p:cNvSpPr>
            <a:spLocks noGrp="1"/>
          </p:cNvSpPr>
          <p:nvPr>
            <p:ph sz="half" idx="2"/>
          </p:nvPr>
        </p:nvSpPr>
        <p:spPr>
          <a:xfrm>
            <a:off x="6172200" y="2213361"/>
            <a:ext cx="5181600" cy="3963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1AFBDD-92A0-6C9F-1455-B0BA9B351FE5}"/>
              </a:ext>
            </a:extLst>
          </p:cNvPr>
          <p:cNvSpPr>
            <a:spLocks noGrp="1"/>
          </p:cNvSpPr>
          <p:nvPr>
            <p:ph type="dt" sz="half" idx="10"/>
          </p:nvPr>
        </p:nvSpPr>
        <p:spPr/>
        <p:txBody>
          <a:bodyPr/>
          <a:lstStyle/>
          <a:p>
            <a:fld id="{55CF4532-F23C-49B9-8EAE-42880FA9A5F1}" type="datetimeFigureOut">
              <a:rPr lang="en-US" smtClean="0"/>
              <a:t>4/22/2026</a:t>
            </a:fld>
            <a:endParaRPr lang="en-US"/>
          </a:p>
        </p:txBody>
      </p:sp>
      <p:sp>
        <p:nvSpPr>
          <p:cNvPr id="6" name="Footer Placeholder 5">
            <a:extLst>
              <a:ext uri="{FF2B5EF4-FFF2-40B4-BE49-F238E27FC236}">
                <a16:creationId xmlns:a16="http://schemas.microsoft.com/office/drawing/2014/main" id="{150F3606-AC95-669C-128A-655797BDFF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57DE43-209F-F8D2-0827-D5AAF4481297}"/>
              </a:ext>
            </a:extLst>
          </p:cNvPr>
          <p:cNvSpPr>
            <a:spLocks noGrp="1"/>
          </p:cNvSpPr>
          <p:nvPr>
            <p:ph type="sldNum" sz="quarter" idx="12"/>
          </p:nvPr>
        </p:nvSpPr>
        <p:spPr/>
        <p:txBody>
          <a:bodyPr/>
          <a:lstStyle/>
          <a:p>
            <a:fld id="{2D608FC8-DCEF-42F8-9173-0E50C0A7D663}" type="slidenum">
              <a:rPr lang="en-US" smtClean="0"/>
              <a:t>‹#›</a:t>
            </a:fld>
            <a:endParaRPr lang="en-US"/>
          </a:p>
        </p:txBody>
      </p:sp>
    </p:spTree>
    <p:extLst>
      <p:ext uri="{BB962C8B-B14F-4D97-AF65-F5344CB8AC3E}">
        <p14:creationId xmlns:p14="http://schemas.microsoft.com/office/powerpoint/2010/main" val="2305123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39805-AA25-1DD6-5CA3-01C97FD3F14E}"/>
              </a:ext>
            </a:extLst>
          </p:cNvPr>
          <p:cNvSpPr>
            <a:spLocks noGrp="1"/>
          </p:cNvSpPr>
          <p:nvPr>
            <p:ph type="title"/>
          </p:nvPr>
        </p:nvSpPr>
        <p:spPr>
          <a:xfrm>
            <a:off x="839788" y="904270"/>
            <a:ext cx="10515600" cy="873968"/>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A408FA-CD68-9553-6EC9-0C096CF1AA85}"/>
              </a:ext>
            </a:extLst>
          </p:cNvPr>
          <p:cNvSpPr>
            <a:spLocks noGrp="1"/>
          </p:cNvSpPr>
          <p:nvPr>
            <p:ph type="body" idx="1"/>
          </p:nvPr>
        </p:nvSpPr>
        <p:spPr>
          <a:xfrm>
            <a:off x="839788" y="186801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381C41C-7C25-4F2C-18A1-E6C64A28B58D}"/>
              </a:ext>
            </a:extLst>
          </p:cNvPr>
          <p:cNvSpPr>
            <a:spLocks noGrp="1"/>
          </p:cNvSpPr>
          <p:nvPr>
            <p:ph sz="half" idx="2"/>
          </p:nvPr>
        </p:nvSpPr>
        <p:spPr>
          <a:xfrm>
            <a:off x="839788" y="2768837"/>
            <a:ext cx="5157787" cy="342082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B8A3908-412C-51E1-1087-3400C20F871A}"/>
              </a:ext>
            </a:extLst>
          </p:cNvPr>
          <p:cNvSpPr>
            <a:spLocks noGrp="1"/>
          </p:cNvSpPr>
          <p:nvPr>
            <p:ph type="body" sz="quarter" idx="3"/>
          </p:nvPr>
        </p:nvSpPr>
        <p:spPr>
          <a:xfrm>
            <a:off x="6172200" y="186801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C3208D-3A61-D3A6-8A1C-7B05E6F3D1D3}"/>
              </a:ext>
            </a:extLst>
          </p:cNvPr>
          <p:cNvSpPr>
            <a:spLocks noGrp="1"/>
          </p:cNvSpPr>
          <p:nvPr>
            <p:ph sz="quarter" idx="4"/>
          </p:nvPr>
        </p:nvSpPr>
        <p:spPr>
          <a:xfrm>
            <a:off x="6172200" y="2768837"/>
            <a:ext cx="5183188" cy="34208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636E4C-BF2A-CDCE-5ABB-C01488F4CB4E}"/>
              </a:ext>
            </a:extLst>
          </p:cNvPr>
          <p:cNvSpPr>
            <a:spLocks noGrp="1"/>
          </p:cNvSpPr>
          <p:nvPr>
            <p:ph type="dt" sz="half" idx="10"/>
          </p:nvPr>
        </p:nvSpPr>
        <p:spPr/>
        <p:txBody>
          <a:bodyPr/>
          <a:lstStyle/>
          <a:p>
            <a:fld id="{55CF4532-F23C-49B9-8EAE-42880FA9A5F1}" type="datetimeFigureOut">
              <a:rPr lang="en-US" smtClean="0"/>
              <a:t>4/22/2026</a:t>
            </a:fld>
            <a:endParaRPr lang="en-US"/>
          </a:p>
        </p:txBody>
      </p:sp>
      <p:sp>
        <p:nvSpPr>
          <p:cNvPr id="8" name="Footer Placeholder 7">
            <a:extLst>
              <a:ext uri="{FF2B5EF4-FFF2-40B4-BE49-F238E27FC236}">
                <a16:creationId xmlns:a16="http://schemas.microsoft.com/office/drawing/2014/main" id="{FE1C7C5D-0F0F-1621-3774-902310E7C6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46C5C6-EC59-BD2C-1D1C-34ADF0E1B929}"/>
              </a:ext>
            </a:extLst>
          </p:cNvPr>
          <p:cNvSpPr>
            <a:spLocks noGrp="1"/>
          </p:cNvSpPr>
          <p:nvPr>
            <p:ph type="sldNum" sz="quarter" idx="12"/>
          </p:nvPr>
        </p:nvSpPr>
        <p:spPr/>
        <p:txBody>
          <a:bodyPr/>
          <a:lstStyle/>
          <a:p>
            <a:fld id="{2D608FC8-DCEF-42F8-9173-0E50C0A7D663}" type="slidenum">
              <a:rPr lang="en-US" smtClean="0"/>
              <a:t>‹#›</a:t>
            </a:fld>
            <a:endParaRPr lang="en-US"/>
          </a:p>
        </p:txBody>
      </p:sp>
    </p:spTree>
    <p:extLst>
      <p:ext uri="{BB962C8B-B14F-4D97-AF65-F5344CB8AC3E}">
        <p14:creationId xmlns:p14="http://schemas.microsoft.com/office/powerpoint/2010/main" val="1068301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2459F-CE29-47B3-CF0B-F8459CEEDB70}"/>
              </a:ext>
            </a:extLst>
          </p:cNvPr>
          <p:cNvSpPr>
            <a:spLocks noGrp="1"/>
          </p:cNvSpPr>
          <p:nvPr>
            <p:ph type="title"/>
          </p:nvPr>
        </p:nvSpPr>
        <p:spPr>
          <a:xfrm>
            <a:off x="838200" y="3723622"/>
            <a:ext cx="10515600"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FC983AA-F69A-CFC5-A5DA-305BCF83546D}"/>
              </a:ext>
            </a:extLst>
          </p:cNvPr>
          <p:cNvSpPr>
            <a:spLocks noGrp="1"/>
          </p:cNvSpPr>
          <p:nvPr>
            <p:ph type="dt" sz="half" idx="10"/>
          </p:nvPr>
        </p:nvSpPr>
        <p:spPr/>
        <p:txBody>
          <a:bodyPr/>
          <a:lstStyle/>
          <a:p>
            <a:fld id="{55CF4532-F23C-49B9-8EAE-42880FA9A5F1}" type="datetimeFigureOut">
              <a:rPr lang="en-US" smtClean="0"/>
              <a:t>4/22/2026</a:t>
            </a:fld>
            <a:endParaRPr lang="en-US"/>
          </a:p>
        </p:txBody>
      </p:sp>
      <p:sp>
        <p:nvSpPr>
          <p:cNvPr id="4" name="Footer Placeholder 3">
            <a:extLst>
              <a:ext uri="{FF2B5EF4-FFF2-40B4-BE49-F238E27FC236}">
                <a16:creationId xmlns:a16="http://schemas.microsoft.com/office/drawing/2014/main" id="{C02765D4-A704-B4DD-CE84-D310C1896C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A645C6-116B-6BA1-8C1E-C3D72B1565BB}"/>
              </a:ext>
            </a:extLst>
          </p:cNvPr>
          <p:cNvSpPr>
            <a:spLocks noGrp="1"/>
          </p:cNvSpPr>
          <p:nvPr>
            <p:ph type="sldNum" sz="quarter" idx="12"/>
          </p:nvPr>
        </p:nvSpPr>
        <p:spPr/>
        <p:txBody>
          <a:bodyPr/>
          <a:lstStyle/>
          <a:p>
            <a:fld id="{2D608FC8-DCEF-42F8-9173-0E50C0A7D663}" type="slidenum">
              <a:rPr lang="en-US" smtClean="0"/>
              <a:t>‹#›</a:t>
            </a:fld>
            <a:endParaRPr lang="en-US"/>
          </a:p>
        </p:txBody>
      </p:sp>
    </p:spTree>
    <p:extLst>
      <p:ext uri="{BB962C8B-B14F-4D97-AF65-F5344CB8AC3E}">
        <p14:creationId xmlns:p14="http://schemas.microsoft.com/office/powerpoint/2010/main" val="978216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157DA2-57D5-0094-E0CF-3AC0DC446278}"/>
              </a:ext>
            </a:extLst>
          </p:cNvPr>
          <p:cNvSpPr>
            <a:spLocks noGrp="1"/>
          </p:cNvSpPr>
          <p:nvPr>
            <p:ph type="dt" sz="half" idx="10"/>
          </p:nvPr>
        </p:nvSpPr>
        <p:spPr/>
        <p:txBody>
          <a:bodyPr/>
          <a:lstStyle/>
          <a:p>
            <a:fld id="{55CF4532-F23C-49B9-8EAE-42880FA9A5F1}" type="datetimeFigureOut">
              <a:rPr lang="en-US" smtClean="0"/>
              <a:t>4/22/2026</a:t>
            </a:fld>
            <a:endParaRPr lang="en-US"/>
          </a:p>
        </p:txBody>
      </p:sp>
      <p:sp>
        <p:nvSpPr>
          <p:cNvPr id="3" name="Footer Placeholder 2">
            <a:extLst>
              <a:ext uri="{FF2B5EF4-FFF2-40B4-BE49-F238E27FC236}">
                <a16:creationId xmlns:a16="http://schemas.microsoft.com/office/drawing/2014/main" id="{D2D55C7D-E17F-A805-0B25-6C389A70C3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67AC0F-DE6E-95E9-F094-4DAA2077E064}"/>
              </a:ext>
            </a:extLst>
          </p:cNvPr>
          <p:cNvSpPr>
            <a:spLocks noGrp="1"/>
          </p:cNvSpPr>
          <p:nvPr>
            <p:ph type="sldNum" sz="quarter" idx="12"/>
          </p:nvPr>
        </p:nvSpPr>
        <p:spPr/>
        <p:txBody>
          <a:bodyPr/>
          <a:lstStyle/>
          <a:p>
            <a:fld id="{2D608FC8-DCEF-42F8-9173-0E50C0A7D663}" type="slidenum">
              <a:rPr lang="en-US" smtClean="0"/>
              <a:t>‹#›</a:t>
            </a:fld>
            <a:endParaRPr lang="en-US"/>
          </a:p>
        </p:txBody>
      </p:sp>
    </p:spTree>
    <p:extLst>
      <p:ext uri="{BB962C8B-B14F-4D97-AF65-F5344CB8AC3E}">
        <p14:creationId xmlns:p14="http://schemas.microsoft.com/office/powerpoint/2010/main" val="3548116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0158E-8C4B-04D3-8F20-A49B8F7AC8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7F3168-93E7-51D4-704F-B62DFCAA96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E8809F-9442-B751-8D5D-27BC544965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6642B1-57E5-C920-F25B-832EE73D682B}"/>
              </a:ext>
            </a:extLst>
          </p:cNvPr>
          <p:cNvSpPr>
            <a:spLocks noGrp="1"/>
          </p:cNvSpPr>
          <p:nvPr>
            <p:ph type="dt" sz="half" idx="10"/>
          </p:nvPr>
        </p:nvSpPr>
        <p:spPr/>
        <p:txBody>
          <a:bodyPr/>
          <a:lstStyle/>
          <a:p>
            <a:fld id="{55CF4532-F23C-49B9-8EAE-42880FA9A5F1}" type="datetimeFigureOut">
              <a:rPr lang="en-US" smtClean="0"/>
              <a:t>4/22/2026</a:t>
            </a:fld>
            <a:endParaRPr lang="en-US"/>
          </a:p>
        </p:txBody>
      </p:sp>
      <p:sp>
        <p:nvSpPr>
          <p:cNvPr id="6" name="Footer Placeholder 5">
            <a:extLst>
              <a:ext uri="{FF2B5EF4-FFF2-40B4-BE49-F238E27FC236}">
                <a16:creationId xmlns:a16="http://schemas.microsoft.com/office/drawing/2014/main" id="{A6125FAA-F774-B8FD-BE5A-C38B977FA8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5AF476-53E6-2B37-DEBC-5FE0367C45FB}"/>
              </a:ext>
            </a:extLst>
          </p:cNvPr>
          <p:cNvSpPr>
            <a:spLocks noGrp="1"/>
          </p:cNvSpPr>
          <p:nvPr>
            <p:ph type="sldNum" sz="quarter" idx="12"/>
          </p:nvPr>
        </p:nvSpPr>
        <p:spPr/>
        <p:txBody>
          <a:bodyPr/>
          <a:lstStyle/>
          <a:p>
            <a:fld id="{2D608FC8-DCEF-42F8-9173-0E50C0A7D663}" type="slidenum">
              <a:rPr lang="en-US" smtClean="0"/>
              <a:t>‹#›</a:t>
            </a:fld>
            <a:endParaRPr lang="en-US"/>
          </a:p>
        </p:txBody>
      </p:sp>
    </p:spTree>
    <p:extLst>
      <p:ext uri="{BB962C8B-B14F-4D97-AF65-F5344CB8AC3E}">
        <p14:creationId xmlns:p14="http://schemas.microsoft.com/office/powerpoint/2010/main" val="1286704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07D3C-93EF-ADF7-8EDD-74F2DDA53B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BB3D3E-A4C8-5E37-145B-AB10B6213D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37DFC1-53E7-6AAC-21EE-591811FF0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1E2353-1D1B-9443-81F9-9D7877634E02}"/>
              </a:ext>
            </a:extLst>
          </p:cNvPr>
          <p:cNvSpPr>
            <a:spLocks noGrp="1"/>
          </p:cNvSpPr>
          <p:nvPr>
            <p:ph type="dt" sz="half" idx="10"/>
          </p:nvPr>
        </p:nvSpPr>
        <p:spPr/>
        <p:txBody>
          <a:bodyPr/>
          <a:lstStyle/>
          <a:p>
            <a:fld id="{55CF4532-F23C-49B9-8EAE-42880FA9A5F1}" type="datetimeFigureOut">
              <a:rPr lang="en-US" smtClean="0"/>
              <a:t>4/22/2026</a:t>
            </a:fld>
            <a:endParaRPr lang="en-US"/>
          </a:p>
        </p:txBody>
      </p:sp>
      <p:sp>
        <p:nvSpPr>
          <p:cNvPr id="6" name="Footer Placeholder 5">
            <a:extLst>
              <a:ext uri="{FF2B5EF4-FFF2-40B4-BE49-F238E27FC236}">
                <a16:creationId xmlns:a16="http://schemas.microsoft.com/office/drawing/2014/main" id="{A6C49DDE-29D4-C148-7395-A470DC337B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57D26D-E11D-C06C-34EC-5ED1A8DD4769}"/>
              </a:ext>
            </a:extLst>
          </p:cNvPr>
          <p:cNvSpPr>
            <a:spLocks noGrp="1"/>
          </p:cNvSpPr>
          <p:nvPr>
            <p:ph type="sldNum" sz="quarter" idx="12"/>
          </p:nvPr>
        </p:nvSpPr>
        <p:spPr/>
        <p:txBody>
          <a:bodyPr/>
          <a:lstStyle/>
          <a:p>
            <a:fld id="{2D608FC8-DCEF-42F8-9173-0E50C0A7D663}" type="slidenum">
              <a:rPr lang="en-US" smtClean="0"/>
              <a:t>‹#›</a:t>
            </a:fld>
            <a:endParaRPr lang="en-US"/>
          </a:p>
        </p:txBody>
      </p:sp>
    </p:spTree>
    <p:extLst>
      <p:ext uri="{BB962C8B-B14F-4D97-AF65-F5344CB8AC3E}">
        <p14:creationId xmlns:p14="http://schemas.microsoft.com/office/powerpoint/2010/main" val="1854801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8114FD-61DC-573F-BD82-E2E024FA67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03FFC51-61D9-8C5F-B1B4-001B66D1DA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3DB4178-B62B-BF75-7554-2040EFA6CF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CF4532-F23C-49B9-8EAE-42880FA9A5F1}" type="datetimeFigureOut">
              <a:rPr lang="en-US" smtClean="0"/>
              <a:t>4/22/2026</a:t>
            </a:fld>
            <a:endParaRPr lang="en-US"/>
          </a:p>
        </p:txBody>
      </p:sp>
      <p:sp>
        <p:nvSpPr>
          <p:cNvPr id="5" name="Footer Placeholder 4">
            <a:extLst>
              <a:ext uri="{FF2B5EF4-FFF2-40B4-BE49-F238E27FC236}">
                <a16:creationId xmlns:a16="http://schemas.microsoft.com/office/drawing/2014/main" id="{24FC587E-6C4D-9974-BB53-882A822CD4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525F2C4-6FA8-0A13-68E6-3329CED71C24}"/>
              </a:ext>
            </a:extLst>
          </p:cNvPr>
          <p:cNvSpPr>
            <a:spLocks noGrp="1"/>
          </p:cNvSpPr>
          <p:nvPr>
            <p:ph type="sldNum" sz="quarter" idx="4"/>
          </p:nvPr>
        </p:nvSpPr>
        <p:spPr>
          <a:xfrm>
            <a:off x="8610600" y="6356350"/>
            <a:ext cx="2088735"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608FC8-DCEF-42F8-9173-0E50C0A7D663}" type="slidenum">
              <a:rPr lang="en-US" smtClean="0"/>
              <a:t>‹#›</a:t>
            </a:fld>
            <a:endParaRPr lang="en-US" dirty="0"/>
          </a:p>
        </p:txBody>
      </p:sp>
      <p:pic>
        <p:nvPicPr>
          <p:cNvPr id="7" name="Picture 6" descr="Logo&#10;&#10;AI-generated content may be incorrect.">
            <a:extLst>
              <a:ext uri="{FF2B5EF4-FFF2-40B4-BE49-F238E27FC236}">
                <a16:creationId xmlns:a16="http://schemas.microsoft.com/office/drawing/2014/main" id="{2F9BBA1E-A166-0560-89C0-1D5DEFE445F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080838" y="5888879"/>
            <a:ext cx="990440" cy="846041"/>
          </a:xfrm>
          <a:prstGeom prst="rect">
            <a:avLst/>
          </a:prstGeom>
        </p:spPr>
      </p:pic>
    </p:spTree>
    <p:extLst>
      <p:ext uri="{BB962C8B-B14F-4D97-AF65-F5344CB8AC3E}">
        <p14:creationId xmlns:p14="http://schemas.microsoft.com/office/powerpoint/2010/main" val="4157089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accent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5.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www.mshomecorp.com/federal-programs/home/CHDO/"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hudexchange.info/programs/home/" TargetMode="External"/><Relationship Id="rId2" Type="http://schemas.openxmlformats.org/officeDocument/2006/relationships/hyperlink" Target="https://www.mshomecorp.com/federal-programs/housing-development/"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svg"/><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47.xml.rels><?xml version="1.0" encoding="UTF-8" standalone="yes"?>
<Relationships xmlns="http://schemas.openxmlformats.org/package/2006/relationships"><Relationship Id="rId3" Type="http://schemas.openxmlformats.org/officeDocument/2006/relationships/hyperlink" Target="http://www.ecfr.gov/" TargetMode="External"/><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hyperlink" Target="mailto:Brandon.Morey@mshc.com" TargetMode="External"/><Relationship Id="rId5" Type="http://schemas.openxmlformats.org/officeDocument/2006/relationships/image" Target="../media/image35.svg"/><Relationship Id="rId4" Type="http://schemas.openxmlformats.org/officeDocument/2006/relationships/image" Target="../media/image34.svg"/></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AI-generated content may be incorrect.">
            <a:extLst>
              <a:ext uri="{FF2B5EF4-FFF2-40B4-BE49-F238E27FC236}">
                <a16:creationId xmlns:a16="http://schemas.microsoft.com/office/drawing/2014/main" id="{FD121404-4867-BA7E-402A-04843944C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614" y="0"/>
            <a:ext cx="8028492" cy="6858000"/>
          </a:xfrm>
          <a:prstGeom prst="rect">
            <a:avLst/>
          </a:prstGeom>
        </p:spPr>
      </p:pic>
      <p:pic>
        <p:nvPicPr>
          <p:cNvPr id="3" name="Picture 2" descr="Icon&#10;&#10;AI-generated content may be incorrect.">
            <a:extLst>
              <a:ext uri="{FF2B5EF4-FFF2-40B4-BE49-F238E27FC236}">
                <a16:creationId xmlns:a16="http://schemas.microsoft.com/office/drawing/2014/main" id="{DE789BF5-C8FC-1A28-4071-58A490249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614" y="0"/>
            <a:ext cx="8028492" cy="6858000"/>
          </a:xfrm>
          <a:prstGeom prst="rect">
            <a:avLst/>
          </a:prstGeom>
        </p:spPr>
      </p:pic>
      <p:pic>
        <p:nvPicPr>
          <p:cNvPr id="4" name="Picture 3" descr="Text, logo&#10;&#10;AI-generated content may be incorrect.">
            <a:extLst>
              <a:ext uri="{FF2B5EF4-FFF2-40B4-BE49-F238E27FC236}">
                <a16:creationId xmlns:a16="http://schemas.microsoft.com/office/drawing/2014/main" id="{27834D28-D4A4-AF35-AE98-9578E04520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2614" y="0"/>
            <a:ext cx="8028492" cy="6858000"/>
          </a:xfrm>
          <a:prstGeom prst="rect">
            <a:avLst/>
          </a:prstGeom>
        </p:spPr>
      </p:pic>
      <p:pic>
        <p:nvPicPr>
          <p:cNvPr id="5" name="Picture 4">
            <a:extLst>
              <a:ext uri="{FF2B5EF4-FFF2-40B4-BE49-F238E27FC236}">
                <a16:creationId xmlns:a16="http://schemas.microsoft.com/office/drawing/2014/main" id="{4E5BAD31-146C-AC57-1FE5-1BB6369FF2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2614" y="0"/>
            <a:ext cx="8028492" cy="6858000"/>
          </a:xfrm>
          <a:prstGeom prst="rect">
            <a:avLst/>
          </a:prstGeom>
        </p:spPr>
      </p:pic>
      <p:sp>
        <p:nvSpPr>
          <p:cNvPr id="7" name="Rectangle 6">
            <a:extLst>
              <a:ext uri="{FF2B5EF4-FFF2-40B4-BE49-F238E27FC236}">
                <a16:creationId xmlns:a16="http://schemas.microsoft.com/office/drawing/2014/main" id="{1B2BE41B-8D00-58D6-BA81-4455CEA3210B}"/>
              </a:ext>
            </a:extLst>
          </p:cNvPr>
          <p:cNvSpPr/>
          <p:nvPr/>
        </p:nvSpPr>
        <p:spPr>
          <a:xfrm>
            <a:off x="10831398" y="4194927"/>
            <a:ext cx="2375554" cy="24509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69EB7DA-F95F-D1B9-7A7B-C0960A4E47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9573751" y="-2204206"/>
            <a:ext cx="4419517" cy="6309140"/>
          </a:xfrm>
          <a:prstGeom prst="rect">
            <a:avLst/>
          </a:prstGeom>
        </p:spPr>
      </p:pic>
      <p:pic>
        <p:nvPicPr>
          <p:cNvPr id="13" name="Picture 12" descr="A picture containing orange, outdoor object&#10;&#10;AI-generated content may be incorrect.">
            <a:extLst>
              <a:ext uri="{FF2B5EF4-FFF2-40B4-BE49-F238E27FC236}">
                <a16:creationId xmlns:a16="http://schemas.microsoft.com/office/drawing/2014/main" id="{C54B7124-4508-260F-FB38-9917BF0181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2992009" y="2205452"/>
            <a:ext cx="4465629" cy="6374970"/>
          </a:xfrm>
          <a:prstGeom prst="rect">
            <a:avLst/>
          </a:prstGeom>
        </p:spPr>
      </p:pic>
    </p:spTree>
    <p:extLst>
      <p:ext uri="{BB962C8B-B14F-4D97-AF65-F5344CB8AC3E}">
        <p14:creationId xmlns:p14="http://schemas.microsoft.com/office/powerpoint/2010/main" val="201811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1500"/>
                                        <p:tgtEl>
                                          <p:spTgt spid="2"/>
                                        </p:tgtEl>
                                      </p:cBhvr>
                                    </p:animEffect>
                                  </p:childTnLst>
                                </p:cTn>
                              </p:par>
                              <p:par>
                                <p:cTn id="8" presetID="31" presetClass="entr" presetSubtype="0" fill="hold" nodeType="withEffect">
                                  <p:stCondLst>
                                    <p:cond delay="1000"/>
                                  </p:stCondLst>
                                  <p:childTnLst>
                                    <p:set>
                                      <p:cBhvr>
                                        <p:cTn id="9" dur="1" fill="hold">
                                          <p:stCondLst>
                                            <p:cond delay="0"/>
                                          </p:stCondLst>
                                        </p:cTn>
                                        <p:tgtEl>
                                          <p:spTgt spid="3"/>
                                        </p:tgtEl>
                                        <p:attrNameLst>
                                          <p:attrName>style.visibility</p:attrName>
                                        </p:attrNameLst>
                                      </p:cBhvr>
                                      <p:to>
                                        <p:strVal val="visible"/>
                                      </p:to>
                                    </p:set>
                                    <p:anim calcmode="lin" valueType="num">
                                      <p:cBhvr>
                                        <p:cTn id="10" dur="1250" fill="hold"/>
                                        <p:tgtEl>
                                          <p:spTgt spid="3"/>
                                        </p:tgtEl>
                                        <p:attrNameLst>
                                          <p:attrName>ppt_w</p:attrName>
                                        </p:attrNameLst>
                                      </p:cBhvr>
                                      <p:tavLst>
                                        <p:tav tm="0">
                                          <p:val>
                                            <p:fltVal val="0"/>
                                          </p:val>
                                        </p:tav>
                                        <p:tav tm="100000">
                                          <p:val>
                                            <p:strVal val="#ppt_w"/>
                                          </p:val>
                                        </p:tav>
                                      </p:tavLst>
                                    </p:anim>
                                    <p:anim calcmode="lin" valueType="num">
                                      <p:cBhvr>
                                        <p:cTn id="11" dur="1250" fill="hold"/>
                                        <p:tgtEl>
                                          <p:spTgt spid="3"/>
                                        </p:tgtEl>
                                        <p:attrNameLst>
                                          <p:attrName>ppt_h</p:attrName>
                                        </p:attrNameLst>
                                      </p:cBhvr>
                                      <p:tavLst>
                                        <p:tav tm="0">
                                          <p:val>
                                            <p:fltVal val="0"/>
                                          </p:val>
                                        </p:tav>
                                        <p:tav tm="100000">
                                          <p:val>
                                            <p:strVal val="#ppt_h"/>
                                          </p:val>
                                        </p:tav>
                                      </p:tavLst>
                                    </p:anim>
                                    <p:anim calcmode="lin" valueType="num">
                                      <p:cBhvr>
                                        <p:cTn id="12" dur="1250" fill="hold"/>
                                        <p:tgtEl>
                                          <p:spTgt spid="3"/>
                                        </p:tgtEl>
                                        <p:attrNameLst>
                                          <p:attrName>style.rotation</p:attrName>
                                        </p:attrNameLst>
                                      </p:cBhvr>
                                      <p:tavLst>
                                        <p:tav tm="0">
                                          <p:val>
                                            <p:fltVal val="90"/>
                                          </p:val>
                                        </p:tav>
                                        <p:tav tm="100000">
                                          <p:val>
                                            <p:fltVal val="0"/>
                                          </p:val>
                                        </p:tav>
                                      </p:tavLst>
                                    </p:anim>
                                    <p:animEffect transition="in" filter="fade">
                                      <p:cBhvr>
                                        <p:cTn id="13" dur="1250"/>
                                        <p:tgtEl>
                                          <p:spTgt spid="3"/>
                                        </p:tgtEl>
                                      </p:cBhvr>
                                    </p:animEffect>
                                  </p:childTnLst>
                                </p:cTn>
                              </p:par>
                              <p:par>
                                <p:cTn id="14" presetID="42" presetClass="entr" presetSubtype="0" fill="hold" nodeType="withEffect">
                                  <p:stCondLst>
                                    <p:cond delay="15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158C5E8-FAA2-1A24-8341-F82014191866}"/>
              </a:ext>
            </a:extLst>
          </p:cNvPr>
          <p:cNvSpPr/>
          <p:nvPr/>
        </p:nvSpPr>
        <p:spPr>
          <a:xfrm>
            <a:off x="2746995" y="2016727"/>
            <a:ext cx="7383148" cy="699339"/>
          </a:xfrm>
          <a:prstGeom prst="roundRect">
            <a:avLst>
              <a:gd name="adj" fmla="val 10000"/>
            </a:avLst>
          </a:prstGeom>
          <a:solidFill>
            <a:schemeClr val="bg1"/>
          </a:solidFill>
          <a:ln w="38100">
            <a:solidFill>
              <a:schemeClr val="accent2"/>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 name="Rectangle: Rounded Corners 5">
            <a:extLst>
              <a:ext uri="{FF2B5EF4-FFF2-40B4-BE49-F238E27FC236}">
                <a16:creationId xmlns:a16="http://schemas.microsoft.com/office/drawing/2014/main" id="{432724A6-0F0B-8C68-AD0F-002CC27CFE28}"/>
              </a:ext>
            </a:extLst>
          </p:cNvPr>
          <p:cNvSpPr/>
          <p:nvPr/>
        </p:nvSpPr>
        <p:spPr>
          <a:xfrm>
            <a:off x="2239617" y="3267309"/>
            <a:ext cx="7702982" cy="699339"/>
          </a:xfrm>
          <a:prstGeom prst="roundRect">
            <a:avLst>
              <a:gd name="adj" fmla="val 10000"/>
            </a:avLst>
          </a:prstGeom>
          <a:solidFill>
            <a:schemeClr val="bg1"/>
          </a:solidFill>
          <a:ln w="38100">
            <a:solidFill>
              <a:schemeClr val="accent5"/>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Rectangle: Rounded Corners 6">
            <a:extLst>
              <a:ext uri="{FF2B5EF4-FFF2-40B4-BE49-F238E27FC236}">
                <a16:creationId xmlns:a16="http://schemas.microsoft.com/office/drawing/2014/main" id="{580EEDF3-0DFD-8643-458A-A7989D043495}"/>
              </a:ext>
            </a:extLst>
          </p:cNvPr>
          <p:cNvSpPr/>
          <p:nvPr/>
        </p:nvSpPr>
        <p:spPr>
          <a:xfrm>
            <a:off x="1539034" y="4437748"/>
            <a:ext cx="7525453" cy="699339"/>
          </a:xfrm>
          <a:prstGeom prst="roundRect">
            <a:avLst>
              <a:gd name="adj" fmla="val 10000"/>
            </a:avLst>
          </a:prstGeom>
          <a:solidFill>
            <a:schemeClr val="bg1"/>
          </a:solidFill>
          <a:ln w="38100">
            <a:solidFill>
              <a:schemeClr val="tx2"/>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Rectangle: Rounded Corners 7">
            <a:extLst>
              <a:ext uri="{FF2B5EF4-FFF2-40B4-BE49-F238E27FC236}">
                <a16:creationId xmlns:a16="http://schemas.microsoft.com/office/drawing/2014/main" id="{96002A60-D85A-F96E-B4E6-BE5B5854260C}"/>
              </a:ext>
            </a:extLst>
          </p:cNvPr>
          <p:cNvSpPr/>
          <p:nvPr/>
        </p:nvSpPr>
        <p:spPr>
          <a:xfrm>
            <a:off x="1539034" y="5608187"/>
            <a:ext cx="7061627" cy="699339"/>
          </a:xfrm>
          <a:prstGeom prst="roundRect">
            <a:avLst>
              <a:gd name="adj" fmla="val 10000"/>
            </a:avLst>
          </a:prstGeom>
          <a:solidFill>
            <a:schemeClr val="bg1"/>
          </a:solidFill>
          <a:ln w="38100">
            <a:solidFill>
              <a:schemeClr val="accent6"/>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 name="Title 1">
            <a:extLst>
              <a:ext uri="{FF2B5EF4-FFF2-40B4-BE49-F238E27FC236}">
                <a16:creationId xmlns:a16="http://schemas.microsoft.com/office/drawing/2014/main" id="{7FE6006D-06B7-CC64-20FE-F39751DEEC19}"/>
              </a:ext>
            </a:extLst>
          </p:cNvPr>
          <p:cNvSpPr txBox="1">
            <a:spLocks/>
          </p:cNvSpPr>
          <p:nvPr/>
        </p:nvSpPr>
        <p:spPr>
          <a:xfrm>
            <a:off x="581891" y="661565"/>
            <a:ext cx="11159535" cy="1009934"/>
          </a:xfrm>
          <a:prstGeom prst="rect">
            <a:avLst/>
          </a:prstGeom>
        </p:spPr>
        <p:txBody>
          <a:bodyPr>
            <a:normAutofit fontScale="90000"/>
          </a:bodyPr>
          <a:lstStyle>
            <a:lvl1pPr algn="l" defTabSz="914400" rtl="0" eaLnBrk="1" latinLnBrk="0" hangingPunct="1">
              <a:lnSpc>
                <a:spcPct val="90000"/>
              </a:lnSpc>
              <a:spcBef>
                <a:spcPct val="0"/>
              </a:spcBef>
              <a:buNone/>
              <a:defRPr sz="4400" b="1" kern="1200">
                <a:solidFill>
                  <a:schemeClr val="accent4"/>
                </a:solidFill>
                <a:latin typeface="+mj-lt"/>
                <a:ea typeface="+mj-ea"/>
                <a:cs typeface="+mj-cs"/>
              </a:defRPr>
            </a:lvl1pPr>
          </a:lstStyle>
          <a:p>
            <a:r>
              <a:rPr lang="en-US" dirty="0">
                <a:latin typeface="+mn-lt"/>
              </a:rPr>
              <a:t>Organizational Structure: Board Composition</a:t>
            </a:r>
          </a:p>
        </p:txBody>
      </p:sp>
      <p:sp>
        <p:nvSpPr>
          <p:cNvPr id="5" name="TextBox 4">
            <a:extLst>
              <a:ext uri="{FF2B5EF4-FFF2-40B4-BE49-F238E27FC236}">
                <a16:creationId xmlns:a16="http://schemas.microsoft.com/office/drawing/2014/main" id="{37FC50C5-2EE8-2BD8-5A20-4C77EF5C02A0}"/>
              </a:ext>
            </a:extLst>
          </p:cNvPr>
          <p:cNvSpPr txBox="1"/>
          <p:nvPr/>
        </p:nvSpPr>
        <p:spPr>
          <a:xfrm>
            <a:off x="2692817" y="4602751"/>
            <a:ext cx="6096000" cy="369332"/>
          </a:xfrm>
          <a:prstGeom prst="rect">
            <a:avLst/>
          </a:prstGeom>
          <a:noFill/>
        </p:spPr>
        <p:txBody>
          <a:bodyPr wrap="square">
            <a:spAutoFit/>
          </a:bodyPr>
          <a:lstStyle/>
          <a:p>
            <a:pPr lvl="0">
              <a:lnSpc>
                <a:spcPct val="100000"/>
              </a:lnSpc>
            </a:pPr>
            <a:r>
              <a:rPr lang="en-US" b="1" dirty="0">
                <a:solidFill>
                  <a:schemeClr val="bg2">
                    <a:lumMod val="10000"/>
                  </a:schemeClr>
                </a:solidFill>
              </a:rPr>
              <a:t>No more than 1/3</a:t>
            </a:r>
            <a:r>
              <a:rPr lang="en-US" b="1" baseline="30000" dirty="0">
                <a:solidFill>
                  <a:schemeClr val="bg2">
                    <a:lumMod val="10000"/>
                  </a:schemeClr>
                </a:solidFill>
              </a:rPr>
              <a:t>rd</a:t>
            </a:r>
            <a:r>
              <a:rPr lang="en-US" b="1" dirty="0">
                <a:solidFill>
                  <a:schemeClr val="bg2">
                    <a:lumMod val="10000"/>
                  </a:schemeClr>
                </a:solidFill>
              </a:rPr>
              <a:t> </a:t>
            </a:r>
            <a:r>
              <a:rPr lang="en-US" dirty="0">
                <a:solidFill>
                  <a:schemeClr val="bg2">
                    <a:lumMod val="10000"/>
                  </a:schemeClr>
                </a:solidFill>
              </a:rPr>
              <a:t>must be public officials or employees</a:t>
            </a:r>
          </a:p>
        </p:txBody>
      </p:sp>
      <p:pic>
        <p:nvPicPr>
          <p:cNvPr id="9" name="Picture 8">
            <a:extLst>
              <a:ext uri="{FF2B5EF4-FFF2-40B4-BE49-F238E27FC236}">
                <a16:creationId xmlns:a16="http://schemas.microsoft.com/office/drawing/2014/main" id="{A1446122-F263-8C11-9061-67C03DF928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072" y="4017279"/>
            <a:ext cx="1545379" cy="1451509"/>
          </a:xfrm>
          <a:prstGeom prst="rect">
            <a:avLst/>
          </a:prstGeom>
        </p:spPr>
      </p:pic>
      <p:sp>
        <p:nvSpPr>
          <p:cNvPr id="10" name="TextBox 9">
            <a:extLst>
              <a:ext uri="{FF2B5EF4-FFF2-40B4-BE49-F238E27FC236}">
                <a16:creationId xmlns:a16="http://schemas.microsoft.com/office/drawing/2014/main" id="{101FC73B-DD2A-E0FF-8317-AA0253D13DF7}"/>
              </a:ext>
            </a:extLst>
          </p:cNvPr>
          <p:cNvSpPr txBox="1"/>
          <p:nvPr/>
        </p:nvSpPr>
        <p:spPr>
          <a:xfrm>
            <a:off x="3534330" y="3429000"/>
            <a:ext cx="6096000" cy="369332"/>
          </a:xfrm>
          <a:prstGeom prst="rect">
            <a:avLst/>
          </a:prstGeom>
          <a:noFill/>
        </p:spPr>
        <p:txBody>
          <a:bodyPr wrap="square">
            <a:spAutoFit/>
          </a:bodyPr>
          <a:lstStyle/>
          <a:p>
            <a:pPr lvl="0">
              <a:lnSpc>
                <a:spcPct val="100000"/>
              </a:lnSpc>
            </a:pPr>
            <a:r>
              <a:rPr lang="en-US" b="1" dirty="0">
                <a:solidFill>
                  <a:schemeClr val="bg2">
                    <a:lumMod val="10000"/>
                  </a:schemeClr>
                </a:solidFill>
              </a:rPr>
              <a:t>At least 1/3</a:t>
            </a:r>
            <a:r>
              <a:rPr lang="en-US" b="1" baseline="30000" dirty="0">
                <a:solidFill>
                  <a:schemeClr val="bg2">
                    <a:lumMod val="10000"/>
                  </a:schemeClr>
                </a:solidFill>
              </a:rPr>
              <a:t>rd</a:t>
            </a:r>
            <a:r>
              <a:rPr lang="en-US" b="1" dirty="0">
                <a:solidFill>
                  <a:schemeClr val="bg2">
                    <a:lumMod val="10000"/>
                  </a:schemeClr>
                </a:solidFill>
              </a:rPr>
              <a:t> </a:t>
            </a:r>
            <a:r>
              <a:rPr lang="en-US" dirty="0">
                <a:solidFill>
                  <a:schemeClr val="bg2">
                    <a:lumMod val="10000"/>
                  </a:schemeClr>
                </a:solidFill>
              </a:rPr>
              <a:t>must represent the low-income community</a:t>
            </a:r>
          </a:p>
        </p:txBody>
      </p:sp>
      <p:sp>
        <p:nvSpPr>
          <p:cNvPr id="11" name="TextBox 10">
            <a:extLst>
              <a:ext uri="{FF2B5EF4-FFF2-40B4-BE49-F238E27FC236}">
                <a16:creationId xmlns:a16="http://schemas.microsoft.com/office/drawing/2014/main" id="{B63ED3A0-92B5-9820-7247-B0846E2347A4}"/>
              </a:ext>
            </a:extLst>
          </p:cNvPr>
          <p:cNvSpPr txBox="1"/>
          <p:nvPr/>
        </p:nvSpPr>
        <p:spPr>
          <a:xfrm>
            <a:off x="3913452" y="2195347"/>
            <a:ext cx="5245235" cy="369332"/>
          </a:xfrm>
          <a:prstGeom prst="rect">
            <a:avLst/>
          </a:prstGeom>
          <a:noFill/>
        </p:spPr>
        <p:txBody>
          <a:bodyPr wrap="square">
            <a:spAutoFit/>
          </a:bodyPr>
          <a:lstStyle/>
          <a:p>
            <a:pPr lvl="0">
              <a:lnSpc>
                <a:spcPct val="100000"/>
              </a:lnSpc>
            </a:pPr>
            <a:r>
              <a:rPr lang="en-US" dirty="0">
                <a:solidFill>
                  <a:schemeClr val="bg2">
                    <a:lumMod val="10000"/>
                  </a:schemeClr>
                </a:solidFill>
              </a:rPr>
              <a:t>Board composition must be comprised as follows: </a:t>
            </a:r>
          </a:p>
        </p:txBody>
      </p:sp>
      <p:sp>
        <p:nvSpPr>
          <p:cNvPr id="12" name="TextBox 11">
            <a:extLst>
              <a:ext uri="{FF2B5EF4-FFF2-40B4-BE49-F238E27FC236}">
                <a16:creationId xmlns:a16="http://schemas.microsoft.com/office/drawing/2014/main" id="{5109ED13-02DE-CCEF-EA47-013D2BEC9BA2}"/>
              </a:ext>
            </a:extLst>
          </p:cNvPr>
          <p:cNvSpPr txBox="1"/>
          <p:nvPr/>
        </p:nvSpPr>
        <p:spPr>
          <a:xfrm>
            <a:off x="1991939" y="5774780"/>
            <a:ext cx="6337165" cy="369332"/>
          </a:xfrm>
          <a:prstGeom prst="rect">
            <a:avLst/>
          </a:prstGeom>
          <a:noFill/>
        </p:spPr>
        <p:txBody>
          <a:bodyPr wrap="square">
            <a:spAutoFit/>
          </a:bodyPr>
          <a:lstStyle/>
          <a:p>
            <a:pPr lvl="0">
              <a:lnSpc>
                <a:spcPct val="100000"/>
              </a:lnSpc>
            </a:pPr>
            <a:r>
              <a:rPr lang="en-US" dirty="0">
                <a:solidFill>
                  <a:schemeClr val="bg2">
                    <a:lumMod val="10000"/>
                  </a:schemeClr>
                </a:solidFill>
              </a:rPr>
              <a:t>The remaining board balance is </a:t>
            </a:r>
            <a:r>
              <a:rPr lang="en-US" b="1" dirty="0">
                <a:solidFill>
                  <a:schemeClr val="bg2">
                    <a:lumMod val="10000"/>
                  </a:schemeClr>
                </a:solidFill>
              </a:rPr>
              <a:t>unrestricted </a:t>
            </a:r>
            <a:r>
              <a:rPr lang="en-US" dirty="0">
                <a:solidFill>
                  <a:schemeClr val="bg2">
                    <a:lumMod val="10000"/>
                  </a:schemeClr>
                </a:solidFill>
              </a:rPr>
              <a:t>(ex: for-profit). </a:t>
            </a:r>
          </a:p>
        </p:txBody>
      </p:sp>
      <p:pic>
        <p:nvPicPr>
          <p:cNvPr id="13" name="Picture 12">
            <a:extLst>
              <a:ext uri="{FF2B5EF4-FFF2-40B4-BE49-F238E27FC236}">
                <a16:creationId xmlns:a16="http://schemas.microsoft.com/office/drawing/2014/main" id="{9C4492F2-DDB6-CDC6-5050-7E3A5D498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891" y="5137087"/>
            <a:ext cx="1460431" cy="1440267"/>
          </a:xfrm>
          <a:prstGeom prst="rect">
            <a:avLst/>
          </a:prstGeom>
        </p:spPr>
      </p:pic>
      <p:pic>
        <p:nvPicPr>
          <p:cNvPr id="16" name="Picture 15">
            <a:extLst>
              <a:ext uri="{FF2B5EF4-FFF2-40B4-BE49-F238E27FC236}">
                <a16:creationId xmlns:a16="http://schemas.microsoft.com/office/drawing/2014/main" id="{90BCE2C5-D0A2-8C4E-B38D-0796965A4F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9291" y="2782624"/>
            <a:ext cx="1637983" cy="1615367"/>
          </a:xfrm>
          <a:prstGeom prst="rect">
            <a:avLst/>
          </a:prstGeom>
        </p:spPr>
      </p:pic>
      <p:pic>
        <p:nvPicPr>
          <p:cNvPr id="18" name="Picture 17">
            <a:extLst>
              <a:ext uri="{FF2B5EF4-FFF2-40B4-BE49-F238E27FC236}">
                <a16:creationId xmlns:a16="http://schemas.microsoft.com/office/drawing/2014/main" id="{05130085-E63B-4AC0-9E21-383ED3F9A3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2322" y="1600633"/>
            <a:ext cx="1548099" cy="1454064"/>
          </a:xfrm>
          <a:prstGeom prst="rect">
            <a:avLst/>
          </a:prstGeom>
        </p:spPr>
      </p:pic>
    </p:spTree>
    <p:extLst>
      <p:ext uri="{BB962C8B-B14F-4D97-AF65-F5344CB8AC3E}">
        <p14:creationId xmlns:p14="http://schemas.microsoft.com/office/powerpoint/2010/main" val="3164687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E0321-CAD7-763F-BAED-FCCE06F952CC}"/>
              </a:ext>
            </a:extLst>
          </p:cNvPr>
          <p:cNvSpPr>
            <a:spLocks noGrp="1"/>
          </p:cNvSpPr>
          <p:nvPr>
            <p:ph type="title"/>
          </p:nvPr>
        </p:nvSpPr>
        <p:spPr>
          <a:xfrm>
            <a:off x="838200" y="629813"/>
            <a:ext cx="10515600" cy="1009934"/>
          </a:xfrm>
        </p:spPr>
        <p:txBody>
          <a:bodyPr/>
          <a:lstStyle/>
          <a:p>
            <a:r>
              <a:rPr lang="en-US" b="1" dirty="0">
                <a:latin typeface="+mn-lt"/>
              </a:rPr>
              <a:t>Low-Income Representation</a:t>
            </a:r>
            <a:endParaRPr lang="en-US" dirty="0">
              <a:latin typeface="+mn-lt"/>
            </a:endParaRPr>
          </a:p>
        </p:txBody>
      </p:sp>
      <p:sp>
        <p:nvSpPr>
          <p:cNvPr id="3" name="Content Placeholder 2">
            <a:extLst>
              <a:ext uri="{FF2B5EF4-FFF2-40B4-BE49-F238E27FC236}">
                <a16:creationId xmlns:a16="http://schemas.microsoft.com/office/drawing/2014/main" id="{67229650-D602-FF32-F2A1-54E2F0D08F54}"/>
              </a:ext>
            </a:extLst>
          </p:cNvPr>
          <p:cNvSpPr>
            <a:spLocks noGrp="1"/>
          </p:cNvSpPr>
          <p:nvPr>
            <p:ph idx="1"/>
          </p:nvPr>
        </p:nvSpPr>
        <p:spPr>
          <a:xfrm>
            <a:off x="838200" y="1639747"/>
            <a:ext cx="10515600" cy="4946583"/>
          </a:xfrm>
        </p:spPr>
        <p:txBody>
          <a:bodyPr>
            <a:normAutofit lnSpcReduction="10000"/>
          </a:bodyPr>
          <a:lstStyle/>
          <a:p>
            <a:pPr marL="0" indent="0">
              <a:lnSpc>
                <a:spcPct val="110000"/>
              </a:lnSpc>
              <a:spcAft>
                <a:spcPts val="600"/>
              </a:spcAft>
              <a:buNone/>
            </a:pPr>
            <a:r>
              <a:rPr lang="en-US" dirty="0"/>
              <a:t>There are three ways to meet this requirement:</a:t>
            </a:r>
          </a:p>
          <a:p>
            <a:pPr>
              <a:lnSpc>
                <a:spcPct val="110000"/>
              </a:lnSpc>
            </a:pPr>
            <a:r>
              <a:rPr lang="en-US" b="1" dirty="0"/>
              <a:t>Residents of a low-income neighborhood in the community</a:t>
            </a:r>
          </a:p>
          <a:p>
            <a:pPr lvl="1">
              <a:lnSpc>
                <a:spcPct val="110000"/>
              </a:lnSpc>
            </a:pPr>
            <a:r>
              <a:rPr lang="en-US" dirty="0"/>
              <a:t>Low-income neighborhoods are defined as neighborhoods where 51% or more of the residents are low-income. </a:t>
            </a:r>
          </a:p>
          <a:p>
            <a:pPr>
              <a:lnSpc>
                <a:spcPct val="110000"/>
              </a:lnSpc>
            </a:pPr>
            <a:r>
              <a:rPr lang="en-US" b="1" dirty="0"/>
              <a:t>Low-income residents of the community</a:t>
            </a:r>
          </a:p>
          <a:p>
            <a:pPr lvl="1">
              <a:lnSpc>
                <a:spcPct val="110000"/>
              </a:lnSpc>
            </a:pPr>
            <a:r>
              <a:rPr lang="en-US" dirty="0"/>
              <a:t>Low-income resident of low-income neighborhood (household income is below 80% of AMI)</a:t>
            </a:r>
          </a:p>
          <a:p>
            <a:pPr>
              <a:lnSpc>
                <a:spcPct val="110000"/>
              </a:lnSpc>
            </a:pPr>
            <a:r>
              <a:rPr lang="en-US" b="1" dirty="0"/>
              <a:t>Elected representative of low-income neighborhood organizations</a:t>
            </a:r>
          </a:p>
          <a:p>
            <a:pPr lvl="1">
              <a:lnSpc>
                <a:spcPct val="110000"/>
              </a:lnSpc>
            </a:pPr>
            <a:r>
              <a:rPr lang="en-US" dirty="0"/>
              <a:t>Organization is composed of residents of a low-income neighborhood. </a:t>
            </a:r>
          </a:p>
          <a:p>
            <a:endParaRPr lang="en-US" dirty="0"/>
          </a:p>
        </p:txBody>
      </p:sp>
    </p:spTree>
    <p:extLst>
      <p:ext uri="{BB962C8B-B14F-4D97-AF65-F5344CB8AC3E}">
        <p14:creationId xmlns:p14="http://schemas.microsoft.com/office/powerpoint/2010/main" val="1985447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2361F-7421-916F-4342-0DDD66A0E3BF}"/>
              </a:ext>
            </a:extLst>
          </p:cNvPr>
          <p:cNvSpPr>
            <a:spLocks noGrp="1"/>
          </p:cNvSpPr>
          <p:nvPr>
            <p:ph type="title"/>
          </p:nvPr>
        </p:nvSpPr>
        <p:spPr>
          <a:xfrm>
            <a:off x="838200" y="629813"/>
            <a:ext cx="10515600" cy="732564"/>
          </a:xfrm>
        </p:spPr>
        <p:txBody>
          <a:bodyPr/>
          <a:lstStyle/>
          <a:p>
            <a:r>
              <a:rPr lang="en-US" b="1" dirty="0">
                <a:latin typeface="+mn-lt"/>
              </a:rPr>
              <a:t>Public Sector Limitations:</a:t>
            </a:r>
            <a:endParaRPr lang="en-US" dirty="0">
              <a:latin typeface="+mn-lt"/>
            </a:endParaRPr>
          </a:p>
        </p:txBody>
      </p:sp>
      <p:sp>
        <p:nvSpPr>
          <p:cNvPr id="3" name="Content Placeholder 2">
            <a:extLst>
              <a:ext uri="{FF2B5EF4-FFF2-40B4-BE49-F238E27FC236}">
                <a16:creationId xmlns:a16="http://schemas.microsoft.com/office/drawing/2014/main" id="{8697EED3-C256-5102-9F2A-7DCA8655A383}"/>
              </a:ext>
            </a:extLst>
          </p:cNvPr>
          <p:cNvSpPr>
            <a:spLocks noGrp="1"/>
          </p:cNvSpPr>
          <p:nvPr>
            <p:ph idx="1"/>
          </p:nvPr>
        </p:nvSpPr>
        <p:spPr>
          <a:xfrm>
            <a:off x="838200" y="1657350"/>
            <a:ext cx="10515600" cy="4570837"/>
          </a:xfrm>
        </p:spPr>
        <p:txBody>
          <a:bodyPr>
            <a:normAutofit lnSpcReduction="10000"/>
          </a:bodyPr>
          <a:lstStyle/>
          <a:p>
            <a:pPr>
              <a:lnSpc>
                <a:spcPct val="100000"/>
              </a:lnSpc>
            </a:pPr>
            <a:r>
              <a:rPr lang="en-US" b="1" dirty="0"/>
              <a:t>Elected Officials: </a:t>
            </a:r>
            <a:r>
              <a:rPr lang="en-US" dirty="0"/>
              <a:t>Council members, aldermen, school board members, etc. </a:t>
            </a:r>
          </a:p>
          <a:p>
            <a:pPr>
              <a:lnSpc>
                <a:spcPct val="100000"/>
              </a:lnSpc>
            </a:pPr>
            <a:r>
              <a:rPr lang="en-US" b="1" dirty="0"/>
              <a:t>Appointed Public Officials: </a:t>
            </a:r>
            <a:r>
              <a:rPr lang="en-US" dirty="0"/>
              <a:t>Members of a planning, zoning, regulatory, or advisory board that are appointed by a state official</a:t>
            </a:r>
          </a:p>
          <a:p>
            <a:pPr>
              <a:lnSpc>
                <a:spcPct val="100000"/>
              </a:lnSpc>
            </a:pPr>
            <a:r>
              <a:rPr lang="en-US" b="1" dirty="0"/>
              <a:t>Public Employees: </a:t>
            </a:r>
            <a:r>
              <a:rPr lang="en-US" dirty="0"/>
              <a:t>All employees of public agencies (ex: schools, water &amp; sewer, tax assessor office, etc.)</a:t>
            </a:r>
          </a:p>
          <a:p>
            <a:pPr>
              <a:lnSpc>
                <a:spcPct val="100000"/>
              </a:lnSpc>
            </a:pPr>
            <a:r>
              <a:rPr lang="en-US" b="1" dirty="0"/>
              <a:t>Appointed by a State Official </a:t>
            </a:r>
            <a:r>
              <a:rPr lang="en-US" dirty="0"/>
              <a:t>to serve on the CHDO board</a:t>
            </a:r>
          </a:p>
          <a:p>
            <a:pPr>
              <a:lnSpc>
                <a:spcPct val="100000"/>
              </a:lnSpc>
            </a:pPr>
            <a:r>
              <a:rPr lang="en-US" dirty="0"/>
              <a:t>Members of the board appointed by public officials </a:t>
            </a:r>
            <a:r>
              <a:rPr lang="en-US" b="1" dirty="0"/>
              <a:t>cannot select other members of the board</a:t>
            </a:r>
            <a:r>
              <a:rPr lang="en-US" dirty="0"/>
              <a:t>. </a:t>
            </a:r>
          </a:p>
          <a:p>
            <a:endParaRPr lang="en-US" dirty="0"/>
          </a:p>
        </p:txBody>
      </p:sp>
    </p:spTree>
    <p:extLst>
      <p:ext uri="{BB962C8B-B14F-4D97-AF65-F5344CB8AC3E}">
        <p14:creationId xmlns:p14="http://schemas.microsoft.com/office/powerpoint/2010/main" val="2536654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C199D-05AC-06D3-2090-566199FAA207}"/>
              </a:ext>
            </a:extLst>
          </p:cNvPr>
          <p:cNvSpPr>
            <a:spLocks noGrp="1"/>
          </p:cNvSpPr>
          <p:nvPr>
            <p:ph type="title"/>
          </p:nvPr>
        </p:nvSpPr>
        <p:spPr>
          <a:xfrm>
            <a:off x="838200" y="856206"/>
            <a:ext cx="10515600" cy="1009934"/>
          </a:xfrm>
        </p:spPr>
        <p:txBody>
          <a:bodyPr/>
          <a:lstStyle/>
          <a:p>
            <a:r>
              <a:rPr lang="en-US" b="1" dirty="0">
                <a:latin typeface="+mn-lt"/>
              </a:rPr>
              <a:t>Remaining Board Structure</a:t>
            </a:r>
            <a:endParaRPr lang="en-US" dirty="0">
              <a:latin typeface="+mn-lt"/>
            </a:endParaRPr>
          </a:p>
        </p:txBody>
      </p:sp>
      <p:sp>
        <p:nvSpPr>
          <p:cNvPr id="3" name="Content Placeholder 2">
            <a:extLst>
              <a:ext uri="{FF2B5EF4-FFF2-40B4-BE49-F238E27FC236}">
                <a16:creationId xmlns:a16="http://schemas.microsoft.com/office/drawing/2014/main" id="{A1553DAE-310F-300D-8292-102B614C90C4}"/>
              </a:ext>
            </a:extLst>
          </p:cNvPr>
          <p:cNvSpPr>
            <a:spLocks noGrp="1"/>
          </p:cNvSpPr>
          <p:nvPr>
            <p:ph idx="1"/>
          </p:nvPr>
        </p:nvSpPr>
        <p:spPr>
          <a:xfrm>
            <a:off x="838200" y="2011680"/>
            <a:ext cx="10515600" cy="4216507"/>
          </a:xfrm>
        </p:spPr>
        <p:txBody>
          <a:bodyPr/>
          <a:lstStyle/>
          <a:p>
            <a:r>
              <a:rPr lang="en-US" dirty="0"/>
              <a:t>The remaining balance is unrestricted and comprised of those willing to contribute and share their professional expertise. </a:t>
            </a:r>
          </a:p>
          <a:p>
            <a:r>
              <a:rPr lang="en-US" dirty="0"/>
              <a:t>May include: </a:t>
            </a:r>
          </a:p>
          <a:p>
            <a:pPr lvl="1"/>
            <a:r>
              <a:rPr lang="en-US" dirty="0"/>
              <a:t>Human and social service providers</a:t>
            </a:r>
          </a:p>
          <a:p>
            <a:pPr lvl="1"/>
            <a:r>
              <a:rPr lang="en-US" dirty="0"/>
              <a:t>Lenders</a:t>
            </a:r>
          </a:p>
          <a:p>
            <a:pPr lvl="1"/>
            <a:r>
              <a:rPr lang="en-US" dirty="0"/>
              <a:t>Realtors</a:t>
            </a:r>
          </a:p>
          <a:p>
            <a:pPr lvl="1"/>
            <a:r>
              <a:rPr lang="en-US" dirty="0"/>
              <a:t>Individuals with access to philanthropic resources </a:t>
            </a:r>
          </a:p>
          <a:p>
            <a:endParaRPr lang="en-US" dirty="0"/>
          </a:p>
        </p:txBody>
      </p:sp>
    </p:spTree>
    <p:extLst>
      <p:ext uri="{BB962C8B-B14F-4D97-AF65-F5344CB8AC3E}">
        <p14:creationId xmlns:p14="http://schemas.microsoft.com/office/powerpoint/2010/main" val="804988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F2337-72E3-B74E-975C-31AE2CCDE954}"/>
              </a:ext>
            </a:extLst>
          </p:cNvPr>
          <p:cNvSpPr txBox="1">
            <a:spLocks/>
          </p:cNvSpPr>
          <p:nvPr/>
        </p:nvSpPr>
        <p:spPr>
          <a:xfrm>
            <a:off x="838200" y="1039086"/>
            <a:ext cx="10515600" cy="1009934"/>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b="1" kern="1200">
                <a:solidFill>
                  <a:schemeClr val="accent4"/>
                </a:solidFill>
                <a:latin typeface="+mj-lt"/>
                <a:ea typeface="+mj-ea"/>
                <a:cs typeface="+mj-cs"/>
              </a:defRPr>
            </a:lvl1pPr>
          </a:lstStyle>
          <a:p>
            <a:r>
              <a:rPr lang="en-US">
                <a:latin typeface="+mn-lt"/>
              </a:rPr>
              <a:t>Sponsorship/Independence Requirements	</a:t>
            </a:r>
            <a:endParaRPr lang="en-US" dirty="0">
              <a:latin typeface="+mn-lt"/>
            </a:endParaRPr>
          </a:p>
        </p:txBody>
      </p:sp>
      <p:pic>
        <p:nvPicPr>
          <p:cNvPr id="4" name="Picture 3">
            <a:extLst>
              <a:ext uri="{FF2B5EF4-FFF2-40B4-BE49-F238E27FC236}">
                <a16:creationId xmlns:a16="http://schemas.microsoft.com/office/drawing/2014/main" id="{E131CBD4-9D8D-5B42-8921-0012B5C13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682231"/>
            <a:ext cx="3932368" cy="3878075"/>
          </a:xfrm>
          <a:prstGeom prst="rect">
            <a:avLst/>
          </a:prstGeom>
        </p:spPr>
      </p:pic>
      <p:sp>
        <p:nvSpPr>
          <p:cNvPr id="6" name="TextBox 5">
            <a:extLst>
              <a:ext uri="{FF2B5EF4-FFF2-40B4-BE49-F238E27FC236}">
                <a16:creationId xmlns:a16="http://schemas.microsoft.com/office/drawing/2014/main" id="{C805E445-636E-811E-FB58-99C85EA1AE88}"/>
              </a:ext>
            </a:extLst>
          </p:cNvPr>
          <p:cNvSpPr txBox="1"/>
          <p:nvPr/>
        </p:nvSpPr>
        <p:spPr>
          <a:xfrm>
            <a:off x="6278989" y="5560306"/>
            <a:ext cx="3566390" cy="923330"/>
          </a:xfrm>
          <a:prstGeom prst="rect">
            <a:avLst/>
          </a:prstGeom>
          <a:noFill/>
        </p:spPr>
        <p:txBody>
          <a:bodyPr wrap="square">
            <a:spAutoFit/>
          </a:bodyPr>
          <a:lstStyle/>
          <a:p>
            <a:pPr lvl="0" algn="ctr">
              <a:lnSpc>
                <a:spcPct val="100000"/>
              </a:lnSpc>
            </a:pPr>
            <a:r>
              <a:rPr lang="en-US" sz="1800" dirty="0">
                <a:solidFill>
                  <a:schemeClr val="bg2">
                    <a:lumMod val="10000"/>
                  </a:schemeClr>
                </a:solidFill>
                <a:latin typeface="Google Sans"/>
              </a:rPr>
              <a:t>Must be evidenced by the CHDO’s by-laws, or Memorandum of Understanding. </a:t>
            </a:r>
          </a:p>
        </p:txBody>
      </p:sp>
      <p:sp>
        <p:nvSpPr>
          <p:cNvPr id="7" name="TextBox 6">
            <a:extLst>
              <a:ext uri="{FF2B5EF4-FFF2-40B4-BE49-F238E27FC236}">
                <a16:creationId xmlns:a16="http://schemas.microsoft.com/office/drawing/2014/main" id="{3901F2C5-CE88-0317-B02F-B13C86A87DBA}"/>
              </a:ext>
            </a:extLst>
          </p:cNvPr>
          <p:cNvSpPr txBox="1"/>
          <p:nvPr/>
        </p:nvSpPr>
        <p:spPr>
          <a:xfrm>
            <a:off x="1350695" y="5560306"/>
            <a:ext cx="4229106" cy="923330"/>
          </a:xfrm>
          <a:prstGeom prst="rect">
            <a:avLst/>
          </a:prstGeom>
          <a:noFill/>
        </p:spPr>
        <p:txBody>
          <a:bodyPr wrap="square">
            <a:spAutoFit/>
          </a:bodyPr>
          <a:lstStyle/>
          <a:p>
            <a:pPr lvl="0" algn="ctr">
              <a:lnSpc>
                <a:spcPct val="100000"/>
              </a:lnSpc>
            </a:pPr>
            <a:r>
              <a:rPr lang="en-US" dirty="0">
                <a:solidFill>
                  <a:schemeClr val="bg2">
                    <a:lumMod val="10000"/>
                  </a:schemeClr>
                </a:solidFill>
                <a:latin typeface="Google Sans"/>
              </a:rPr>
              <a:t>CHDO’s are not to be controlled, nor receive directions from individuals or entities seeking to profit from the CHDO. </a:t>
            </a:r>
          </a:p>
        </p:txBody>
      </p:sp>
      <p:pic>
        <p:nvPicPr>
          <p:cNvPr id="9" name="Picture 8">
            <a:extLst>
              <a:ext uri="{FF2B5EF4-FFF2-40B4-BE49-F238E27FC236}">
                <a16:creationId xmlns:a16="http://schemas.microsoft.com/office/drawing/2014/main" id="{7311834F-9800-1D73-8AD4-DAC422DCA0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9382" y="2049020"/>
            <a:ext cx="3591732" cy="3373562"/>
          </a:xfrm>
          <a:prstGeom prst="rect">
            <a:avLst/>
          </a:prstGeom>
        </p:spPr>
      </p:pic>
    </p:spTree>
    <p:extLst>
      <p:ext uri="{BB962C8B-B14F-4D97-AF65-F5344CB8AC3E}">
        <p14:creationId xmlns:p14="http://schemas.microsoft.com/office/powerpoint/2010/main" val="3375217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CEF0A-963C-21B8-FC7D-435DC7579A70}"/>
              </a:ext>
            </a:extLst>
          </p:cNvPr>
          <p:cNvSpPr>
            <a:spLocks noGrp="1"/>
          </p:cNvSpPr>
          <p:nvPr>
            <p:ph type="title"/>
          </p:nvPr>
        </p:nvSpPr>
        <p:spPr>
          <a:xfrm>
            <a:off x="838200" y="839909"/>
            <a:ext cx="10515600" cy="871196"/>
          </a:xfrm>
        </p:spPr>
        <p:txBody>
          <a:bodyPr>
            <a:normAutofit fontScale="90000"/>
          </a:bodyPr>
          <a:lstStyle/>
          <a:p>
            <a:r>
              <a:rPr lang="en-US" b="1" dirty="0">
                <a:latin typeface="+mn-lt"/>
              </a:rPr>
              <a:t>Creation or Sponsorship by a For-Profit</a:t>
            </a:r>
            <a:endParaRPr lang="en-US" dirty="0">
              <a:latin typeface="+mn-lt"/>
            </a:endParaRPr>
          </a:p>
        </p:txBody>
      </p:sp>
      <p:sp>
        <p:nvSpPr>
          <p:cNvPr id="3" name="Content Placeholder 2">
            <a:extLst>
              <a:ext uri="{FF2B5EF4-FFF2-40B4-BE49-F238E27FC236}">
                <a16:creationId xmlns:a16="http://schemas.microsoft.com/office/drawing/2014/main" id="{C5722CE6-E2A8-A61A-74C5-178B8F4B8535}"/>
              </a:ext>
            </a:extLst>
          </p:cNvPr>
          <p:cNvSpPr>
            <a:spLocks noGrp="1"/>
          </p:cNvSpPr>
          <p:nvPr>
            <p:ph idx="1"/>
          </p:nvPr>
        </p:nvSpPr>
        <p:spPr>
          <a:xfrm>
            <a:off x="838200" y="1855960"/>
            <a:ext cx="10515600" cy="4372227"/>
          </a:xfrm>
        </p:spPr>
        <p:txBody>
          <a:bodyPr>
            <a:normAutofit lnSpcReduction="10000"/>
          </a:bodyPr>
          <a:lstStyle/>
          <a:p>
            <a:pPr>
              <a:spcAft>
                <a:spcPts val="600"/>
              </a:spcAft>
            </a:pPr>
            <a:r>
              <a:rPr lang="en-US" dirty="0"/>
              <a:t>The for-profit’s primary purpose may not be the development or management of housing (evidenced in their by-laws.) </a:t>
            </a:r>
          </a:p>
          <a:p>
            <a:pPr>
              <a:spcAft>
                <a:spcPts val="600"/>
              </a:spcAft>
            </a:pPr>
            <a:r>
              <a:rPr lang="en-US" b="1" dirty="0"/>
              <a:t>CHDO’s must retain complete independence</a:t>
            </a:r>
            <a:r>
              <a:rPr lang="en-US" dirty="0"/>
              <a:t>. </a:t>
            </a:r>
          </a:p>
          <a:p>
            <a:pPr lvl="1">
              <a:spcAft>
                <a:spcPts val="600"/>
              </a:spcAft>
            </a:pPr>
            <a:r>
              <a:rPr lang="en-US" dirty="0"/>
              <a:t>Must be free to contract goods and services from any vendor</a:t>
            </a:r>
          </a:p>
          <a:p>
            <a:pPr>
              <a:spcAft>
                <a:spcPts val="600"/>
              </a:spcAft>
            </a:pPr>
            <a:r>
              <a:rPr lang="en-US" dirty="0"/>
              <a:t>For-profit </a:t>
            </a:r>
            <a:r>
              <a:rPr lang="en-US" u="sng" dirty="0"/>
              <a:t>may not </a:t>
            </a:r>
            <a:r>
              <a:rPr lang="en-US" dirty="0"/>
              <a:t>appoint more than 1/3</a:t>
            </a:r>
            <a:r>
              <a:rPr lang="en-US" baseline="30000" dirty="0"/>
              <a:t>rd</a:t>
            </a:r>
            <a:r>
              <a:rPr lang="en-US" dirty="0"/>
              <a:t> of the CHDO’s board.</a:t>
            </a:r>
          </a:p>
          <a:p>
            <a:pPr lvl="1">
              <a:spcAft>
                <a:spcPts val="600"/>
              </a:spcAft>
            </a:pPr>
            <a:r>
              <a:rPr lang="en-US" dirty="0"/>
              <a:t>The members may not appoint the remaining 2/3</a:t>
            </a:r>
            <a:r>
              <a:rPr lang="en-US" baseline="30000" dirty="0"/>
              <a:t>rds </a:t>
            </a:r>
            <a:r>
              <a:rPr lang="en-US" dirty="0"/>
              <a:t>of the board members </a:t>
            </a:r>
          </a:p>
          <a:p>
            <a:pPr>
              <a:spcAft>
                <a:spcPts val="600"/>
              </a:spcAft>
            </a:pPr>
            <a:r>
              <a:rPr lang="en-US" dirty="0"/>
              <a:t>For-profit officers/employees are prohibited as serving as officers or employees of the CHDO. </a:t>
            </a:r>
          </a:p>
          <a:p>
            <a:pPr lvl="1"/>
            <a:r>
              <a:rPr lang="en-US" dirty="0"/>
              <a:t>Use of for-profit office space is prohibited </a:t>
            </a:r>
          </a:p>
          <a:p>
            <a:endParaRPr lang="en-US" dirty="0"/>
          </a:p>
        </p:txBody>
      </p:sp>
    </p:spTree>
    <p:extLst>
      <p:ext uri="{BB962C8B-B14F-4D97-AF65-F5344CB8AC3E}">
        <p14:creationId xmlns:p14="http://schemas.microsoft.com/office/powerpoint/2010/main" val="1272096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160FF-94AB-4EB1-5029-3BB928B717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5AA732-EBBF-123B-39E0-506EBE66D9CE}"/>
              </a:ext>
            </a:extLst>
          </p:cNvPr>
          <p:cNvSpPr>
            <a:spLocks noGrp="1"/>
          </p:cNvSpPr>
          <p:nvPr>
            <p:ph type="title"/>
          </p:nvPr>
        </p:nvSpPr>
        <p:spPr>
          <a:xfrm>
            <a:off x="838200" y="839909"/>
            <a:ext cx="10515600" cy="871196"/>
          </a:xfrm>
        </p:spPr>
        <p:txBody>
          <a:bodyPr>
            <a:normAutofit fontScale="90000"/>
          </a:bodyPr>
          <a:lstStyle/>
          <a:p>
            <a:r>
              <a:rPr lang="en-US" dirty="0"/>
              <a:t>Sponsorship by a Religious Organization</a:t>
            </a:r>
            <a:endParaRPr lang="en-US" dirty="0">
              <a:latin typeface="+mn-lt"/>
            </a:endParaRPr>
          </a:p>
        </p:txBody>
      </p:sp>
      <p:graphicFrame>
        <p:nvGraphicFramePr>
          <p:cNvPr id="6" name="Content Placeholder 2">
            <a:extLst>
              <a:ext uri="{FF2B5EF4-FFF2-40B4-BE49-F238E27FC236}">
                <a16:creationId xmlns:a16="http://schemas.microsoft.com/office/drawing/2014/main" id="{8B188BF8-75F9-FF5E-996E-1FEB3654F2CF}"/>
              </a:ext>
            </a:extLst>
          </p:cNvPr>
          <p:cNvGraphicFramePr>
            <a:graphicFrameLocks noGrp="1"/>
          </p:cNvGraphicFramePr>
          <p:nvPr>
            <p:ph idx="1"/>
            <p:extLst>
              <p:ext uri="{D42A27DB-BD31-4B8C-83A1-F6EECF244321}">
                <p14:modId xmlns:p14="http://schemas.microsoft.com/office/powerpoint/2010/main" val="3870857999"/>
              </p:ext>
            </p:extLst>
          </p:nvPr>
        </p:nvGraphicFramePr>
        <p:xfrm>
          <a:off x="632085" y="1953370"/>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5352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724D4-A5BB-710E-F1E5-E0AF4AE0AF5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7FC70D8-B32A-640F-ECC1-E5611712E3F6}"/>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3" name="Picture 2" descr="A picture containing orange, outdoor object&#10;&#10;AI-generated content may be incorrect.">
            <a:extLst>
              <a:ext uri="{FF2B5EF4-FFF2-40B4-BE49-F238E27FC236}">
                <a16:creationId xmlns:a16="http://schemas.microsoft.com/office/drawing/2014/main" id="{C9CFFF6F-6EE4-7F4A-56AE-D7CDE3E144E3}"/>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
        <p:nvSpPr>
          <p:cNvPr id="5" name="TextBox 4">
            <a:extLst>
              <a:ext uri="{FF2B5EF4-FFF2-40B4-BE49-F238E27FC236}">
                <a16:creationId xmlns:a16="http://schemas.microsoft.com/office/drawing/2014/main" id="{16B792BF-7FBE-4FC1-1308-5E594E983D88}"/>
              </a:ext>
            </a:extLst>
          </p:cNvPr>
          <p:cNvSpPr txBox="1"/>
          <p:nvPr/>
        </p:nvSpPr>
        <p:spPr>
          <a:xfrm>
            <a:off x="1568712" y="2551837"/>
            <a:ext cx="9054576" cy="1754326"/>
          </a:xfrm>
          <a:prstGeom prst="rect">
            <a:avLst/>
          </a:prstGeom>
          <a:noFill/>
        </p:spPr>
        <p:txBody>
          <a:bodyPr wrap="square" rtlCol="0">
            <a:spAutoFit/>
          </a:bodyPr>
          <a:lstStyle/>
          <a:p>
            <a:pPr algn="ctr"/>
            <a:r>
              <a:rPr lang="en-US" sz="5400" b="1" dirty="0">
                <a:solidFill>
                  <a:schemeClr val="accent4"/>
                </a:solidFill>
              </a:rPr>
              <a:t>Capacity and</a:t>
            </a:r>
          </a:p>
          <a:p>
            <a:pPr algn="ctr"/>
            <a:r>
              <a:rPr lang="en-US" sz="5400" b="1" dirty="0">
                <a:solidFill>
                  <a:schemeClr val="accent4"/>
                </a:solidFill>
              </a:rPr>
              <a:t>Experience</a:t>
            </a:r>
          </a:p>
        </p:txBody>
      </p:sp>
    </p:spTree>
    <p:extLst>
      <p:ext uri="{BB962C8B-B14F-4D97-AF65-F5344CB8AC3E}">
        <p14:creationId xmlns:p14="http://schemas.microsoft.com/office/powerpoint/2010/main" val="348577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7DBAA-AD3D-9009-63FC-87AE402368D8}"/>
              </a:ext>
            </a:extLst>
          </p:cNvPr>
          <p:cNvSpPr>
            <a:spLocks noGrp="1"/>
          </p:cNvSpPr>
          <p:nvPr>
            <p:ph type="title"/>
          </p:nvPr>
        </p:nvSpPr>
        <p:spPr>
          <a:xfrm>
            <a:off x="838200" y="629813"/>
            <a:ext cx="10515600" cy="1009934"/>
          </a:xfrm>
        </p:spPr>
        <p:txBody>
          <a:bodyPr/>
          <a:lstStyle/>
          <a:p>
            <a:r>
              <a:rPr lang="en-US" b="1" dirty="0">
                <a:latin typeface="+mn-lt"/>
              </a:rPr>
              <a:t>CHDO Experience </a:t>
            </a:r>
            <a:r>
              <a:rPr lang="en-US" dirty="0"/>
              <a:t>	</a:t>
            </a:r>
          </a:p>
        </p:txBody>
      </p:sp>
      <p:sp>
        <p:nvSpPr>
          <p:cNvPr id="3" name="Content Placeholder 2">
            <a:extLst>
              <a:ext uri="{FF2B5EF4-FFF2-40B4-BE49-F238E27FC236}">
                <a16:creationId xmlns:a16="http://schemas.microsoft.com/office/drawing/2014/main" id="{AF3B0936-DC0C-5CB1-3B81-52989716D71F}"/>
              </a:ext>
            </a:extLst>
          </p:cNvPr>
          <p:cNvSpPr>
            <a:spLocks noGrp="1"/>
          </p:cNvSpPr>
          <p:nvPr>
            <p:ph idx="1"/>
          </p:nvPr>
        </p:nvSpPr>
        <p:spPr>
          <a:xfrm>
            <a:off x="838200" y="1783080"/>
            <a:ext cx="10515600" cy="4445107"/>
          </a:xfrm>
        </p:spPr>
        <p:txBody>
          <a:bodyPr>
            <a:normAutofit lnSpcReduction="10000"/>
          </a:bodyPr>
          <a:lstStyle/>
          <a:p>
            <a:pPr>
              <a:spcAft>
                <a:spcPts val="600"/>
              </a:spcAft>
            </a:pPr>
            <a:r>
              <a:rPr lang="en-US" dirty="0"/>
              <a:t>CHDO staff must have relevant experience to undertake the proposed project. </a:t>
            </a:r>
          </a:p>
          <a:p>
            <a:pPr>
              <a:spcAft>
                <a:spcPts val="600"/>
              </a:spcAft>
            </a:pPr>
            <a:r>
              <a:rPr lang="en-US" dirty="0"/>
              <a:t>Paid staff with expertise and experience to carry out the proposed project</a:t>
            </a:r>
          </a:p>
          <a:p>
            <a:pPr>
              <a:spcAft>
                <a:spcPts val="600"/>
              </a:spcAft>
            </a:pPr>
            <a:r>
              <a:rPr lang="en-US" dirty="0"/>
              <a:t>Organization’s track record with past projects.</a:t>
            </a:r>
          </a:p>
          <a:p>
            <a:pPr lvl="1">
              <a:spcAft>
                <a:spcPts val="600"/>
              </a:spcAft>
            </a:pPr>
            <a:r>
              <a:rPr lang="en-US" dirty="0"/>
              <a:t>Documentation of past projects will be required </a:t>
            </a:r>
          </a:p>
          <a:p>
            <a:pPr>
              <a:spcAft>
                <a:spcPts val="600"/>
              </a:spcAft>
            </a:pPr>
            <a:r>
              <a:rPr lang="en-US" b="1" dirty="0"/>
              <a:t>Example: </a:t>
            </a:r>
            <a:r>
              <a:rPr lang="en-US" dirty="0"/>
              <a:t>If the CHDO plans to acquire and manage rental housing, staff will need to have property management experience and or managing HOME assisted housing or other affordable housing. </a:t>
            </a:r>
          </a:p>
          <a:p>
            <a:endParaRPr lang="en-US" dirty="0"/>
          </a:p>
        </p:txBody>
      </p:sp>
    </p:spTree>
    <p:extLst>
      <p:ext uri="{BB962C8B-B14F-4D97-AF65-F5344CB8AC3E}">
        <p14:creationId xmlns:p14="http://schemas.microsoft.com/office/powerpoint/2010/main" val="1244420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7EFFF-30F1-09EA-6CED-3E308608E35E}"/>
              </a:ext>
            </a:extLst>
          </p:cNvPr>
          <p:cNvSpPr>
            <a:spLocks noGrp="1"/>
          </p:cNvSpPr>
          <p:nvPr>
            <p:ph type="title"/>
          </p:nvPr>
        </p:nvSpPr>
        <p:spPr>
          <a:xfrm>
            <a:off x="701040" y="629813"/>
            <a:ext cx="10515600" cy="1009934"/>
          </a:xfrm>
        </p:spPr>
        <p:txBody>
          <a:bodyPr/>
          <a:lstStyle/>
          <a:p>
            <a:r>
              <a:rPr lang="en-US" b="1" dirty="0">
                <a:latin typeface="+mn-lt"/>
              </a:rPr>
              <a:t>CHDO Capacity</a:t>
            </a:r>
            <a:endParaRPr lang="en-US" dirty="0">
              <a:latin typeface="+mn-lt"/>
            </a:endParaRPr>
          </a:p>
        </p:txBody>
      </p:sp>
      <p:sp>
        <p:nvSpPr>
          <p:cNvPr id="3" name="Content Placeholder 2">
            <a:extLst>
              <a:ext uri="{FF2B5EF4-FFF2-40B4-BE49-F238E27FC236}">
                <a16:creationId xmlns:a16="http://schemas.microsoft.com/office/drawing/2014/main" id="{D1B96313-6AB4-B06F-7C71-CDDC57CAB0F8}"/>
              </a:ext>
            </a:extLst>
          </p:cNvPr>
          <p:cNvSpPr>
            <a:spLocks noGrp="1"/>
          </p:cNvSpPr>
          <p:nvPr>
            <p:ph idx="1"/>
          </p:nvPr>
        </p:nvSpPr>
        <p:spPr>
          <a:xfrm>
            <a:off x="701040" y="1737360"/>
            <a:ext cx="10652760" cy="4490827"/>
          </a:xfrm>
        </p:spPr>
        <p:txBody>
          <a:bodyPr/>
          <a:lstStyle/>
          <a:p>
            <a:pPr marL="0" indent="0">
              <a:spcAft>
                <a:spcPts val="600"/>
              </a:spcAft>
              <a:buNone/>
            </a:pPr>
            <a:r>
              <a:rPr lang="en-US" dirty="0"/>
              <a:t>CHDOs must demonstrate the capacity of their key staff to carry out the HOME-assisted activities they are planning.</a:t>
            </a:r>
          </a:p>
          <a:p>
            <a:pPr lvl="1">
              <a:spcAft>
                <a:spcPts val="1200"/>
              </a:spcAft>
            </a:pPr>
            <a:r>
              <a:rPr lang="en-US" dirty="0"/>
              <a:t>Paid staff with experience relevant to the role they will undertake</a:t>
            </a:r>
          </a:p>
          <a:p>
            <a:pPr lvl="1">
              <a:spcAft>
                <a:spcPts val="1200"/>
              </a:spcAft>
            </a:pPr>
            <a:r>
              <a:rPr lang="en-US" dirty="0"/>
              <a:t>Employees can be full or part-time (W-2, W-4 or 1099)</a:t>
            </a:r>
          </a:p>
          <a:p>
            <a:pPr lvl="1">
              <a:spcAft>
                <a:spcPts val="1200"/>
              </a:spcAft>
            </a:pPr>
            <a:r>
              <a:rPr lang="en-US" dirty="0"/>
              <a:t>Employees must be paid by the CHDO</a:t>
            </a:r>
          </a:p>
          <a:p>
            <a:pPr lvl="1">
              <a:spcAft>
                <a:spcPts val="1200"/>
              </a:spcAft>
            </a:pPr>
            <a:r>
              <a:rPr lang="en-US" dirty="0"/>
              <a:t>Contracted employees are subjected to an employment contract</a:t>
            </a:r>
          </a:p>
          <a:p>
            <a:endParaRPr lang="en-US" dirty="0"/>
          </a:p>
        </p:txBody>
      </p:sp>
    </p:spTree>
    <p:extLst>
      <p:ext uri="{BB962C8B-B14F-4D97-AF65-F5344CB8AC3E}">
        <p14:creationId xmlns:p14="http://schemas.microsoft.com/office/powerpoint/2010/main" val="1769663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81E14F-C4B0-F46E-3FD2-56110693D3BB}"/>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3" name="Picture 2" descr="A picture containing orange, outdoor object&#10;&#10;AI-generated content may be incorrect.">
            <a:extLst>
              <a:ext uri="{FF2B5EF4-FFF2-40B4-BE49-F238E27FC236}">
                <a16:creationId xmlns:a16="http://schemas.microsoft.com/office/drawing/2014/main" id="{C0F4378B-6419-D69D-D589-14E72EE6E55A}"/>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
        <p:nvSpPr>
          <p:cNvPr id="5" name="TextBox 4">
            <a:extLst>
              <a:ext uri="{FF2B5EF4-FFF2-40B4-BE49-F238E27FC236}">
                <a16:creationId xmlns:a16="http://schemas.microsoft.com/office/drawing/2014/main" id="{76E2C24A-C037-290C-C8FF-A1FC3AB9A84C}"/>
              </a:ext>
            </a:extLst>
          </p:cNvPr>
          <p:cNvSpPr txBox="1"/>
          <p:nvPr/>
        </p:nvSpPr>
        <p:spPr>
          <a:xfrm>
            <a:off x="1568712" y="1884768"/>
            <a:ext cx="9054576" cy="2585323"/>
          </a:xfrm>
          <a:prstGeom prst="rect">
            <a:avLst/>
          </a:prstGeom>
          <a:noFill/>
        </p:spPr>
        <p:txBody>
          <a:bodyPr wrap="square" rtlCol="0">
            <a:spAutoFit/>
          </a:bodyPr>
          <a:lstStyle/>
          <a:p>
            <a:pPr algn="ctr"/>
            <a:r>
              <a:rPr lang="en-US" sz="5400" b="1" dirty="0">
                <a:solidFill>
                  <a:schemeClr val="accent4"/>
                </a:solidFill>
              </a:rPr>
              <a:t>Paint by Numbers: </a:t>
            </a:r>
          </a:p>
          <a:p>
            <a:pPr algn="ctr"/>
            <a:r>
              <a:rPr lang="en-US" sz="5400" b="1" dirty="0">
                <a:solidFill>
                  <a:schemeClr val="accent4"/>
                </a:solidFill>
              </a:rPr>
              <a:t>The CHDO </a:t>
            </a:r>
          </a:p>
          <a:p>
            <a:pPr algn="ctr"/>
            <a:r>
              <a:rPr lang="en-US" sz="5400" b="1" dirty="0">
                <a:solidFill>
                  <a:schemeClr val="accent4"/>
                </a:solidFill>
              </a:rPr>
              <a:t>Certification Process</a:t>
            </a:r>
          </a:p>
        </p:txBody>
      </p:sp>
    </p:spTree>
    <p:extLst>
      <p:ext uri="{BB962C8B-B14F-4D97-AF65-F5344CB8AC3E}">
        <p14:creationId xmlns:p14="http://schemas.microsoft.com/office/powerpoint/2010/main" val="380576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7E33-A6AC-868A-4606-8EAAABFE590E}"/>
              </a:ext>
            </a:extLst>
          </p:cNvPr>
          <p:cNvSpPr>
            <a:spLocks noGrp="1"/>
          </p:cNvSpPr>
          <p:nvPr>
            <p:ph type="title"/>
          </p:nvPr>
        </p:nvSpPr>
        <p:spPr>
          <a:xfrm>
            <a:off x="838200" y="731520"/>
            <a:ext cx="10515600" cy="826802"/>
          </a:xfrm>
        </p:spPr>
        <p:txBody>
          <a:bodyPr/>
          <a:lstStyle/>
          <a:p>
            <a:r>
              <a:rPr lang="en-US" b="1" dirty="0"/>
              <a:t>CHDO Capacity</a:t>
            </a:r>
            <a:endParaRPr lang="en-US" dirty="0"/>
          </a:p>
        </p:txBody>
      </p:sp>
      <p:sp>
        <p:nvSpPr>
          <p:cNvPr id="3" name="Content Placeholder 2">
            <a:extLst>
              <a:ext uri="{FF2B5EF4-FFF2-40B4-BE49-F238E27FC236}">
                <a16:creationId xmlns:a16="http://schemas.microsoft.com/office/drawing/2014/main" id="{6D0D4F5C-8F3D-A766-8F77-9C032F4CCE22}"/>
              </a:ext>
            </a:extLst>
          </p:cNvPr>
          <p:cNvSpPr>
            <a:spLocks noGrp="1"/>
          </p:cNvSpPr>
          <p:nvPr>
            <p:ph idx="1"/>
          </p:nvPr>
        </p:nvSpPr>
        <p:spPr>
          <a:xfrm>
            <a:off x="838200" y="1657350"/>
            <a:ext cx="10515600" cy="4570837"/>
          </a:xfrm>
        </p:spPr>
        <p:txBody>
          <a:bodyPr>
            <a:normAutofit/>
          </a:bodyPr>
          <a:lstStyle/>
          <a:p>
            <a:pPr marL="0" indent="0">
              <a:spcAft>
                <a:spcPts val="600"/>
              </a:spcAft>
              <a:buNone/>
            </a:pPr>
            <a:r>
              <a:rPr lang="en-US" dirty="0"/>
              <a:t>CHDOs capacity </a:t>
            </a:r>
            <a:r>
              <a:rPr lang="en-US" u="sng" dirty="0"/>
              <a:t>cannot be</a:t>
            </a:r>
            <a:r>
              <a:rPr lang="en-US" dirty="0"/>
              <a:t>:</a:t>
            </a:r>
          </a:p>
          <a:p>
            <a:pPr>
              <a:spcAft>
                <a:spcPts val="600"/>
              </a:spcAft>
            </a:pPr>
            <a:r>
              <a:rPr lang="en-US" dirty="0"/>
              <a:t>Municipal, county or state employees</a:t>
            </a:r>
          </a:p>
          <a:p>
            <a:pPr>
              <a:spcAft>
                <a:spcPts val="600"/>
              </a:spcAft>
            </a:pPr>
            <a:r>
              <a:rPr lang="en-US" dirty="0"/>
              <a:t>Officers or employees of a for-profit sponsoring entity</a:t>
            </a:r>
          </a:p>
          <a:p>
            <a:pPr>
              <a:spcAft>
                <a:spcPts val="600"/>
              </a:spcAft>
            </a:pPr>
            <a:r>
              <a:rPr lang="en-US" dirty="0"/>
              <a:t>Employees of another non-profit organization</a:t>
            </a:r>
          </a:p>
          <a:p>
            <a:pPr>
              <a:spcAft>
                <a:spcPts val="600"/>
              </a:spcAft>
            </a:pPr>
            <a:r>
              <a:rPr lang="en-US" dirty="0"/>
              <a:t>Consultants (paid or volunteer) not planning to train the CHDO’s key staff.</a:t>
            </a:r>
          </a:p>
          <a:p>
            <a:pPr lvl="1">
              <a:spcAft>
                <a:spcPts val="600"/>
              </a:spcAft>
            </a:pPr>
            <a:r>
              <a:rPr lang="en-US" dirty="0"/>
              <a:t>First time CHDO’s may contract with a consultant and be counted if they are training the paid CHDO staff to be able to perform the function in future projects. </a:t>
            </a:r>
          </a:p>
          <a:p>
            <a:endParaRPr lang="en-US" dirty="0"/>
          </a:p>
        </p:txBody>
      </p:sp>
    </p:spTree>
    <p:extLst>
      <p:ext uri="{BB962C8B-B14F-4D97-AF65-F5344CB8AC3E}">
        <p14:creationId xmlns:p14="http://schemas.microsoft.com/office/powerpoint/2010/main" val="655664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B71F1-65DE-7EDF-DC22-914A170703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469BD8-D279-28E6-0305-8DA9B60EE47D}"/>
              </a:ext>
            </a:extLst>
          </p:cNvPr>
          <p:cNvSpPr>
            <a:spLocks noGrp="1"/>
          </p:cNvSpPr>
          <p:nvPr>
            <p:ph type="title"/>
          </p:nvPr>
        </p:nvSpPr>
        <p:spPr>
          <a:xfrm>
            <a:off x="838200" y="499680"/>
            <a:ext cx="10515600" cy="1325563"/>
          </a:xfrm>
        </p:spPr>
        <p:txBody>
          <a:bodyPr/>
          <a:lstStyle/>
          <a:p>
            <a:r>
              <a:rPr lang="en-US" b="1" dirty="0"/>
              <a:t>Development Capacity</a:t>
            </a:r>
            <a:endParaRPr lang="en-US" dirty="0"/>
          </a:p>
        </p:txBody>
      </p:sp>
      <p:sp>
        <p:nvSpPr>
          <p:cNvPr id="3" name="Content Placeholder 2">
            <a:extLst>
              <a:ext uri="{FF2B5EF4-FFF2-40B4-BE49-F238E27FC236}">
                <a16:creationId xmlns:a16="http://schemas.microsoft.com/office/drawing/2014/main" id="{C07C5C5F-26A2-EDDC-1C88-E9597E8D3D1E}"/>
              </a:ext>
            </a:extLst>
          </p:cNvPr>
          <p:cNvSpPr>
            <a:spLocks noGrp="1"/>
          </p:cNvSpPr>
          <p:nvPr>
            <p:ph sz="half" idx="1"/>
          </p:nvPr>
        </p:nvSpPr>
        <p:spPr>
          <a:xfrm>
            <a:off x="838200" y="1825243"/>
            <a:ext cx="5181600" cy="4351719"/>
          </a:xfrm>
        </p:spPr>
        <p:txBody>
          <a:bodyPr>
            <a:normAutofit/>
          </a:bodyPr>
          <a:lstStyle/>
          <a:p>
            <a:r>
              <a:rPr lang="en-US" dirty="0">
                <a:latin typeface="Google Sans"/>
              </a:rPr>
              <a:t>Portfolio – previous projects and properties</a:t>
            </a:r>
          </a:p>
          <a:p>
            <a:r>
              <a:rPr lang="en-US" dirty="0">
                <a:latin typeface="Google Sans"/>
              </a:rPr>
              <a:t>Previous Performance</a:t>
            </a:r>
          </a:p>
          <a:p>
            <a:r>
              <a:rPr lang="en-US" dirty="0">
                <a:latin typeface="Google Sans"/>
              </a:rPr>
              <a:t>Management Capacity – ability to manage</a:t>
            </a:r>
          </a:p>
          <a:p>
            <a:r>
              <a:rPr lang="en-US" dirty="0">
                <a:latin typeface="Google Sans"/>
              </a:rPr>
              <a:t>Policies and Procedures in place to govern a project</a:t>
            </a:r>
          </a:p>
          <a:p>
            <a:r>
              <a:rPr lang="en-US" dirty="0">
                <a:latin typeface="Google Sans"/>
              </a:rPr>
              <a:t>Project Management </a:t>
            </a:r>
          </a:p>
          <a:p>
            <a:endParaRPr lang="en-US" dirty="0"/>
          </a:p>
        </p:txBody>
      </p:sp>
      <p:sp>
        <p:nvSpPr>
          <p:cNvPr id="4" name="Content Placeholder 3">
            <a:extLst>
              <a:ext uri="{FF2B5EF4-FFF2-40B4-BE49-F238E27FC236}">
                <a16:creationId xmlns:a16="http://schemas.microsoft.com/office/drawing/2014/main" id="{35FAD544-C55C-1029-A6D0-CC4E796D7B2F}"/>
              </a:ext>
            </a:extLst>
          </p:cNvPr>
          <p:cNvSpPr>
            <a:spLocks noGrp="1"/>
          </p:cNvSpPr>
          <p:nvPr>
            <p:ph sz="half" idx="2"/>
          </p:nvPr>
        </p:nvSpPr>
        <p:spPr>
          <a:xfrm>
            <a:off x="6172200" y="1825243"/>
            <a:ext cx="5181600" cy="4351719"/>
          </a:xfrm>
        </p:spPr>
        <p:txBody>
          <a:bodyPr>
            <a:normAutofit/>
          </a:bodyPr>
          <a:lstStyle/>
          <a:p>
            <a:r>
              <a:rPr lang="en-US" dirty="0">
                <a:latin typeface="Google Sans"/>
              </a:rPr>
              <a:t>Personnel and Skills</a:t>
            </a:r>
          </a:p>
          <a:p>
            <a:r>
              <a:rPr lang="en-US" dirty="0">
                <a:latin typeface="Google Sans"/>
              </a:rPr>
              <a:t>Training – 2 years </a:t>
            </a:r>
          </a:p>
          <a:p>
            <a:r>
              <a:rPr lang="en-US" dirty="0">
                <a:latin typeface="Google Sans"/>
              </a:rPr>
              <a:t>Member Involvement</a:t>
            </a:r>
          </a:p>
          <a:p>
            <a:r>
              <a:rPr lang="en-US" dirty="0">
                <a:latin typeface="Google Sans"/>
              </a:rPr>
              <a:t>Use of Consultants – Year 1 </a:t>
            </a:r>
          </a:p>
          <a:p>
            <a:r>
              <a:rPr lang="en-US" dirty="0">
                <a:latin typeface="Google Sans"/>
              </a:rPr>
              <a:t>Funding Access – ability to raise funds for the capital of the project</a:t>
            </a:r>
          </a:p>
          <a:p>
            <a:endParaRPr lang="en-US" dirty="0"/>
          </a:p>
        </p:txBody>
      </p:sp>
    </p:spTree>
    <p:extLst>
      <p:ext uri="{BB962C8B-B14F-4D97-AF65-F5344CB8AC3E}">
        <p14:creationId xmlns:p14="http://schemas.microsoft.com/office/powerpoint/2010/main" val="877110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F8863-1468-2831-0FFB-7B3FFE9A60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2A38A7-A4E1-3E70-1416-6B34D7C28C8B}"/>
              </a:ext>
            </a:extLst>
          </p:cNvPr>
          <p:cNvSpPr>
            <a:spLocks noGrp="1"/>
          </p:cNvSpPr>
          <p:nvPr>
            <p:ph type="title"/>
          </p:nvPr>
        </p:nvSpPr>
        <p:spPr/>
        <p:txBody>
          <a:bodyPr/>
          <a:lstStyle/>
          <a:p>
            <a:r>
              <a:rPr lang="en-US" b="1" dirty="0">
                <a:latin typeface="+mn-lt"/>
              </a:rPr>
              <a:t>Financial Accountability </a:t>
            </a:r>
            <a:endParaRPr lang="en-US" dirty="0">
              <a:latin typeface="+mn-lt"/>
            </a:endParaRPr>
          </a:p>
        </p:txBody>
      </p:sp>
      <p:graphicFrame>
        <p:nvGraphicFramePr>
          <p:cNvPr id="17" name="Content Placeholder 2">
            <a:extLst>
              <a:ext uri="{FF2B5EF4-FFF2-40B4-BE49-F238E27FC236}">
                <a16:creationId xmlns:a16="http://schemas.microsoft.com/office/drawing/2014/main" id="{A5C46451-5E84-21D3-1265-AEB03AA32D7C}"/>
              </a:ext>
            </a:extLst>
          </p:cNvPr>
          <p:cNvGraphicFramePr>
            <a:graphicFrameLocks noGrp="1"/>
          </p:cNvGraphicFramePr>
          <p:nvPr>
            <p:ph idx="1"/>
            <p:extLst>
              <p:ext uri="{D42A27DB-BD31-4B8C-83A1-F6EECF244321}">
                <p14:modId xmlns:p14="http://schemas.microsoft.com/office/powerpoint/2010/main" val="1394995946"/>
              </p:ext>
            </p:extLst>
          </p:nvPr>
        </p:nvGraphicFramePr>
        <p:xfrm>
          <a:off x="838200" y="2154726"/>
          <a:ext cx="10515600" cy="31506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7159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9748-44CD-C923-40D5-5CD0C6E0CB48}"/>
              </a:ext>
            </a:extLst>
          </p:cNvPr>
          <p:cNvSpPr>
            <a:spLocks noGrp="1"/>
          </p:cNvSpPr>
          <p:nvPr>
            <p:ph type="title"/>
          </p:nvPr>
        </p:nvSpPr>
        <p:spPr>
          <a:xfrm>
            <a:off x="838200" y="751140"/>
            <a:ext cx="10515600" cy="760789"/>
          </a:xfrm>
        </p:spPr>
        <p:txBody>
          <a:bodyPr/>
          <a:lstStyle/>
          <a:p>
            <a:r>
              <a:rPr lang="en-US" b="1" dirty="0">
                <a:latin typeface="+mn-lt"/>
              </a:rPr>
              <a:t>Financial Management</a:t>
            </a:r>
            <a:endParaRPr lang="en-US" dirty="0">
              <a:latin typeface="+mn-lt"/>
            </a:endParaRPr>
          </a:p>
        </p:txBody>
      </p:sp>
      <p:sp>
        <p:nvSpPr>
          <p:cNvPr id="3" name="Content Placeholder 2">
            <a:extLst>
              <a:ext uri="{FF2B5EF4-FFF2-40B4-BE49-F238E27FC236}">
                <a16:creationId xmlns:a16="http://schemas.microsoft.com/office/drawing/2014/main" id="{57D808C9-0109-15F1-6CB1-1D5D02BC3933}"/>
              </a:ext>
            </a:extLst>
          </p:cNvPr>
          <p:cNvSpPr>
            <a:spLocks noGrp="1"/>
          </p:cNvSpPr>
          <p:nvPr>
            <p:ph sz="half" idx="1"/>
          </p:nvPr>
        </p:nvSpPr>
        <p:spPr>
          <a:xfrm>
            <a:off x="838200" y="1819747"/>
            <a:ext cx="5181600" cy="4357215"/>
          </a:xfrm>
        </p:spPr>
        <p:txBody>
          <a:bodyPr>
            <a:normAutofit fontScale="92500"/>
          </a:bodyPr>
          <a:lstStyle/>
          <a:p>
            <a:r>
              <a:rPr lang="en-US" dirty="0"/>
              <a:t>Conformance to Accountability Standards (CFRs)</a:t>
            </a:r>
          </a:p>
          <a:p>
            <a:r>
              <a:rPr lang="en-US" dirty="0"/>
              <a:t>No Individual Benefit</a:t>
            </a:r>
          </a:p>
          <a:p>
            <a:r>
              <a:rPr lang="en-US" dirty="0"/>
              <a:t>Audit- 3 years or financial statements </a:t>
            </a:r>
          </a:p>
          <a:p>
            <a:r>
              <a:rPr lang="en-US" dirty="0"/>
              <a:t>Budgeting – annual budget of program, activities and operations</a:t>
            </a:r>
          </a:p>
          <a:p>
            <a:r>
              <a:rPr lang="en-US" dirty="0"/>
              <a:t>Financial reporting </a:t>
            </a:r>
          </a:p>
          <a:p>
            <a:r>
              <a:rPr lang="en-US" dirty="0"/>
              <a:t>Cash Flow Management</a:t>
            </a:r>
          </a:p>
          <a:p>
            <a:endParaRPr lang="en-US" dirty="0"/>
          </a:p>
        </p:txBody>
      </p:sp>
      <p:sp>
        <p:nvSpPr>
          <p:cNvPr id="4" name="Content Placeholder 3">
            <a:extLst>
              <a:ext uri="{FF2B5EF4-FFF2-40B4-BE49-F238E27FC236}">
                <a16:creationId xmlns:a16="http://schemas.microsoft.com/office/drawing/2014/main" id="{BDD53F43-8A6F-E3E9-BF36-E9FF60152907}"/>
              </a:ext>
            </a:extLst>
          </p:cNvPr>
          <p:cNvSpPr>
            <a:spLocks noGrp="1"/>
          </p:cNvSpPr>
          <p:nvPr>
            <p:ph sz="half" idx="2"/>
          </p:nvPr>
        </p:nvSpPr>
        <p:spPr>
          <a:xfrm>
            <a:off x="6172200" y="1819747"/>
            <a:ext cx="5181600" cy="4357215"/>
          </a:xfrm>
        </p:spPr>
        <p:txBody>
          <a:bodyPr>
            <a:normAutofit fontScale="92500"/>
          </a:bodyPr>
          <a:lstStyle/>
          <a:p>
            <a:r>
              <a:rPr lang="en-US" dirty="0"/>
              <a:t>Internal Controls</a:t>
            </a:r>
          </a:p>
          <a:p>
            <a:r>
              <a:rPr lang="en-US" dirty="0"/>
              <a:t>Conflict of Interest Policy</a:t>
            </a:r>
          </a:p>
          <a:p>
            <a:r>
              <a:rPr lang="en-US" dirty="0"/>
              <a:t>Insurance – Minimum surety bond of $75,000</a:t>
            </a:r>
          </a:p>
          <a:p>
            <a:r>
              <a:rPr lang="en-US" dirty="0"/>
              <a:t>Financial Stability: sufficient funding to support operations </a:t>
            </a:r>
          </a:p>
          <a:p>
            <a:r>
              <a:rPr lang="en-US" dirty="0"/>
              <a:t>Portfolio Financial Condition: stable</a:t>
            </a:r>
          </a:p>
          <a:p>
            <a:r>
              <a:rPr lang="en-US" dirty="0"/>
              <a:t>Liquidity: assets available to cover current expenses</a:t>
            </a:r>
          </a:p>
          <a:p>
            <a:endParaRPr lang="en-US" dirty="0"/>
          </a:p>
        </p:txBody>
      </p:sp>
    </p:spTree>
    <p:extLst>
      <p:ext uri="{BB962C8B-B14F-4D97-AF65-F5344CB8AC3E}">
        <p14:creationId xmlns:p14="http://schemas.microsoft.com/office/powerpoint/2010/main" val="3352055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1FB54-9E60-B9C1-D9AC-BD6CFB897820}"/>
              </a:ext>
            </a:extLst>
          </p:cNvPr>
          <p:cNvSpPr>
            <a:spLocks noGrp="1"/>
          </p:cNvSpPr>
          <p:nvPr>
            <p:ph type="title"/>
          </p:nvPr>
        </p:nvSpPr>
        <p:spPr>
          <a:xfrm>
            <a:off x="747665" y="731268"/>
            <a:ext cx="10515600" cy="1009934"/>
          </a:xfrm>
        </p:spPr>
        <p:txBody>
          <a:bodyPr/>
          <a:lstStyle/>
          <a:p>
            <a:r>
              <a:rPr lang="en-US" b="1" dirty="0"/>
              <a:t>Community Requirements</a:t>
            </a:r>
            <a:endParaRPr lang="en-US" dirty="0"/>
          </a:p>
        </p:txBody>
      </p:sp>
      <p:sp>
        <p:nvSpPr>
          <p:cNvPr id="3" name="Content Placeholder 2">
            <a:extLst>
              <a:ext uri="{FF2B5EF4-FFF2-40B4-BE49-F238E27FC236}">
                <a16:creationId xmlns:a16="http://schemas.microsoft.com/office/drawing/2014/main" id="{79D8040C-D687-BE4C-7523-66A620CE5E75}"/>
              </a:ext>
            </a:extLst>
          </p:cNvPr>
          <p:cNvSpPr>
            <a:spLocks noGrp="1"/>
          </p:cNvSpPr>
          <p:nvPr>
            <p:ph idx="1"/>
          </p:nvPr>
        </p:nvSpPr>
        <p:spPr>
          <a:xfrm>
            <a:off x="838200" y="1741202"/>
            <a:ext cx="10515600" cy="4486985"/>
          </a:xfrm>
        </p:spPr>
        <p:txBody>
          <a:bodyPr>
            <a:normAutofit fontScale="92500" lnSpcReduction="10000"/>
          </a:bodyPr>
          <a:lstStyle/>
          <a:p>
            <a:pPr>
              <a:spcAft>
                <a:spcPts val="600"/>
              </a:spcAft>
            </a:pPr>
            <a:r>
              <a:rPr lang="en-US" b="1" dirty="0"/>
              <a:t>History of serving the community </a:t>
            </a:r>
            <a:r>
              <a:rPr lang="en-US" dirty="0"/>
              <a:t>in a similar capacity (One year)</a:t>
            </a:r>
          </a:p>
          <a:p>
            <a:pPr>
              <a:spcAft>
                <a:spcPts val="600"/>
              </a:spcAft>
            </a:pPr>
            <a:r>
              <a:rPr lang="en-US" b="1" dirty="0"/>
              <a:t>Low-Income Input: </a:t>
            </a:r>
            <a:r>
              <a:rPr lang="en-US" dirty="0"/>
              <a:t>Must have a formal process for low-income program beneficiaries to advise the CHDO on design, location, development and management of affordable housing. </a:t>
            </a:r>
          </a:p>
          <a:p>
            <a:pPr>
              <a:spcAft>
                <a:spcPts val="600"/>
              </a:spcAft>
            </a:pPr>
            <a:r>
              <a:rPr lang="en-US" b="1" dirty="0"/>
              <a:t>Clearly defined service area: </a:t>
            </a:r>
            <a:r>
              <a:rPr lang="en-US" dirty="0"/>
              <a:t>Cannot be statewide.</a:t>
            </a:r>
            <a:endParaRPr lang="en-US" b="1" dirty="0"/>
          </a:p>
          <a:p>
            <a:pPr>
              <a:spcAft>
                <a:spcPts val="600"/>
              </a:spcAft>
            </a:pPr>
            <a:r>
              <a:rPr lang="en-US" b="1" dirty="0"/>
              <a:t>Needs: </a:t>
            </a:r>
            <a:r>
              <a:rPr lang="en-US" dirty="0"/>
              <a:t>understanding of current housing conditions. </a:t>
            </a:r>
          </a:p>
          <a:p>
            <a:pPr>
              <a:spcAft>
                <a:spcPts val="600"/>
              </a:spcAft>
            </a:pPr>
            <a:r>
              <a:rPr lang="en-US" b="1" dirty="0"/>
              <a:t>Community Relations: </a:t>
            </a:r>
            <a:r>
              <a:rPr lang="en-US" dirty="0"/>
              <a:t>positive relationship with the community it serves.</a:t>
            </a:r>
          </a:p>
          <a:p>
            <a:pPr>
              <a:spcAft>
                <a:spcPts val="600"/>
              </a:spcAft>
            </a:pPr>
            <a:r>
              <a:rPr lang="en-US" b="1" dirty="0"/>
              <a:t>Local Government Relations: </a:t>
            </a:r>
            <a:r>
              <a:rPr lang="en-US" dirty="0"/>
              <a:t>positive relationship with the local government of the community it serves. </a:t>
            </a:r>
          </a:p>
          <a:p>
            <a:endParaRPr lang="en-US" dirty="0"/>
          </a:p>
        </p:txBody>
      </p:sp>
    </p:spTree>
    <p:extLst>
      <p:ext uri="{BB962C8B-B14F-4D97-AF65-F5344CB8AC3E}">
        <p14:creationId xmlns:p14="http://schemas.microsoft.com/office/powerpoint/2010/main" val="1265333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D22A8-CED8-4F2A-D03A-3976501E1AE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A41C72B-D743-5B8E-472F-F443239619DD}"/>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3" name="Picture 2" descr="A picture containing orange, outdoor object&#10;&#10;AI-generated content may be incorrect.">
            <a:extLst>
              <a:ext uri="{FF2B5EF4-FFF2-40B4-BE49-F238E27FC236}">
                <a16:creationId xmlns:a16="http://schemas.microsoft.com/office/drawing/2014/main" id="{8432A120-F308-8F20-9F53-E86A66984BCC}"/>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
        <p:nvSpPr>
          <p:cNvPr id="5" name="TextBox 4">
            <a:extLst>
              <a:ext uri="{FF2B5EF4-FFF2-40B4-BE49-F238E27FC236}">
                <a16:creationId xmlns:a16="http://schemas.microsoft.com/office/drawing/2014/main" id="{943CCD77-8F1D-A24F-371A-811F51594F12}"/>
              </a:ext>
            </a:extLst>
          </p:cNvPr>
          <p:cNvSpPr txBox="1"/>
          <p:nvPr/>
        </p:nvSpPr>
        <p:spPr>
          <a:xfrm>
            <a:off x="1568712" y="2784924"/>
            <a:ext cx="9054576" cy="923330"/>
          </a:xfrm>
          <a:prstGeom prst="rect">
            <a:avLst/>
          </a:prstGeom>
          <a:noFill/>
        </p:spPr>
        <p:txBody>
          <a:bodyPr wrap="square" rtlCol="0">
            <a:spAutoFit/>
          </a:bodyPr>
          <a:lstStyle/>
          <a:p>
            <a:pPr algn="ctr"/>
            <a:r>
              <a:rPr lang="en-US" sz="5400" b="1" dirty="0">
                <a:solidFill>
                  <a:schemeClr val="accent4"/>
                </a:solidFill>
              </a:rPr>
              <a:t>CHDO Roles</a:t>
            </a:r>
          </a:p>
        </p:txBody>
      </p:sp>
    </p:spTree>
    <p:extLst>
      <p:ext uri="{BB962C8B-B14F-4D97-AF65-F5344CB8AC3E}">
        <p14:creationId xmlns:p14="http://schemas.microsoft.com/office/powerpoint/2010/main" val="200899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C978-4E88-67F6-22B0-EAD48A063C1A}"/>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25AFD09D-12BC-A618-B833-7E328304D5BF}"/>
              </a:ext>
            </a:extLst>
          </p:cNvPr>
          <p:cNvSpPr/>
          <p:nvPr/>
        </p:nvSpPr>
        <p:spPr>
          <a:xfrm>
            <a:off x="5899461" y="4625835"/>
            <a:ext cx="4076616" cy="1045807"/>
          </a:xfrm>
          <a:prstGeom prst="roundRect">
            <a:avLst>
              <a:gd name="adj" fmla="val 10000"/>
            </a:avLst>
          </a:prstGeom>
          <a:solidFill>
            <a:schemeClr val="bg1"/>
          </a:solidFill>
          <a:ln w="38100">
            <a:solidFill>
              <a:srgbClr val="FDB92B"/>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Rectangle: Rounded Corners 9">
            <a:extLst>
              <a:ext uri="{FF2B5EF4-FFF2-40B4-BE49-F238E27FC236}">
                <a16:creationId xmlns:a16="http://schemas.microsoft.com/office/drawing/2014/main" id="{92AB30F3-59B4-9BE7-D5A6-3EE041923FFD}"/>
              </a:ext>
            </a:extLst>
          </p:cNvPr>
          <p:cNvSpPr/>
          <p:nvPr/>
        </p:nvSpPr>
        <p:spPr>
          <a:xfrm>
            <a:off x="1878234" y="3139905"/>
            <a:ext cx="4751779" cy="1045807"/>
          </a:xfrm>
          <a:prstGeom prst="roundRect">
            <a:avLst>
              <a:gd name="adj" fmla="val 10000"/>
            </a:avLst>
          </a:prstGeom>
          <a:solidFill>
            <a:schemeClr val="bg1"/>
          </a:solidFill>
          <a:ln w="38100">
            <a:solidFill>
              <a:schemeClr val="accent5"/>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 name="Title 1">
            <a:extLst>
              <a:ext uri="{FF2B5EF4-FFF2-40B4-BE49-F238E27FC236}">
                <a16:creationId xmlns:a16="http://schemas.microsoft.com/office/drawing/2014/main" id="{44C4C4FE-D027-20C2-34E2-1B5AD7FC7E86}"/>
              </a:ext>
            </a:extLst>
          </p:cNvPr>
          <p:cNvSpPr txBox="1">
            <a:spLocks/>
          </p:cNvSpPr>
          <p:nvPr/>
        </p:nvSpPr>
        <p:spPr>
          <a:xfrm>
            <a:off x="838200" y="430638"/>
            <a:ext cx="10515600" cy="822041"/>
          </a:xfrm>
          <a:prstGeom prst="rect">
            <a:avLst/>
          </a:prstGeom>
        </p:spPr>
        <p:txBody>
          <a:bodyPr/>
          <a:lstStyle>
            <a:lvl1pPr algn="l" defTabSz="914400" rtl="0" eaLnBrk="1" latinLnBrk="0" hangingPunct="1">
              <a:lnSpc>
                <a:spcPct val="90000"/>
              </a:lnSpc>
              <a:spcBef>
                <a:spcPct val="0"/>
              </a:spcBef>
              <a:buNone/>
              <a:defRPr sz="4400" b="1" kern="1200">
                <a:solidFill>
                  <a:schemeClr val="accent4"/>
                </a:solidFill>
                <a:latin typeface="+mj-lt"/>
                <a:ea typeface="+mj-ea"/>
                <a:cs typeface="+mj-cs"/>
              </a:defRPr>
            </a:lvl1pPr>
          </a:lstStyle>
          <a:p>
            <a:r>
              <a:rPr lang="en-US" dirty="0"/>
              <a:t>Determine CHDO Role</a:t>
            </a:r>
            <a:endParaRPr lang="en-US" dirty="0">
              <a:latin typeface="+mn-lt"/>
            </a:endParaRPr>
          </a:p>
        </p:txBody>
      </p:sp>
      <p:sp>
        <p:nvSpPr>
          <p:cNvPr id="3" name="Rectangle: Rounded Corners 2">
            <a:extLst>
              <a:ext uri="{FF2B5EF4-FFF2-40B4-BE49-F238E27FC236}">
                <a16:creationId xmlns:a16="http://schemas.microsoft.com/office/drawing/2014/main" id="{CF750476-506E-01A8-CCE9-73FBF24B6A2B}"/>
              </a:ext>
            </a:extLst>
          </p:cNvPr>
          <p:cNvSpPr/>
          <p:nvPr/>
        </p:nvSpPr>
        <p:spPr>
          <a:xfrm>
            <a:off x="4474665" y="1514169"/>
            <a:ext cx="3671402" cy="1045808"/>
          </a:xfrm>
          <a:prstGeom prst="roundRect">
            <a:avLst>
              <a:gd name="adj" fmla="val 10000"/>
            </a:avLst>
          </a:prstGeom>
          <a:solidFill>
            <a:schemeClr val="bg1"/>
          </a:solidFill>
          <a:ln w="38100">
            <a:solidFill>
              <a:schemeClr val="accent6"/>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TextBox 14">
            <a:extLst>
              <a:ext uri="{FF2B5EF4-FFF2-40B4-BE49-F238E27FC236}">
                <a16:creationId xmlns:a16="http://schemas.microsoft.com/office/drawing/2014/main" id="{EF18BCFE-5F61-FB2C-3B92-63D89676402A}"/>
              </a:ext>
            </a:extLst>
          </p:cNvPr>
          <p:cNvSpPr txBox="1"/>
          <p:nvPr/>
        </p:nvSpPr>
        <p:spPr>
          <a:xfrm>
            <a:off x="7281123" y="4948683"/>
            <a:ext cx="2061181" cy="523220"/>
          </a:xfrm>
          <a:prstGeom prst="rect">
            <a:avLst/>
          </a:prstGeom>
          <a:noFill/>
        </p:spPr>
        <p:txBody>
          <a:bodyPr wrap="square">
            <a:spAutoFit/>
          </a:bodyPr>
          <a:lstStyle/>
          <a:p>
            <a:pPr lvl="0">
              <a:lnSpc>
                <a:spcPct val="100000"/>
              </a:lnSpc>
            </a:pPr>
            <a:r>
              <a:rPr lang="en-US" sz="2800" dirty="0">
                <a:solidFill>
                  <a:schemeClr val="bg2">
                    <a:lumMod val="10000"/>
                  </a:schemeClr>
                </a:solidFill>
                <a:latin typeface="Arial" panose="020B0604020202020204" pitchFamily="34" charset="0"/>
                <a:cs typeface="Arial" panose="020B0604020202020204" pitchFamily="34" charset="0"/>
              </a:rPr>
              <a:t>SPONSOR</a:t>
            </a:r>
          </a:p>
        </p:txBody>
      </p:sp>
      <p:pic>
        <p:nvPicPr>
          <p:cNvPr id="6" name="Picture 5">
            <a:extLst>
              <a:ext uri="{FF2B5EF4-FFF2-40B4-BE49-F238E27FC236}">
                <a16:creationId xmlns:a16="http://schemas.microsoft.com/office/drawing/2014/main" id="{9292074D-C6BF-82EB-BF91-C42D4D0B67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6829" y="4104611"/>
            <a:ext cx="2414588" cy="2381250"/>
          </a:xfrm>
          <a:prstGeom prst="rect">
            <a:avLst/>
          </a:prstGeom>
        </p:spPr>
      </p:pic>
      <p:sp>
        <p:nvSpPr>
          <p:cNvPr id="8" name="TextBox 7">
            <a:extLst>
              <a:ext uri="{FF2B5EF4-FFF2-40B4-BE49-F238E27FC236}">
                <a16:creationId xmlns:a16="http://schemas.microsoft.com/office/drawing/2014/main" id="{BE3CC10F-1C4E-A6B7-57D6-E9D36E05FA00}"/>
              </a:ext>
            </a:extLst>
          </p:cNvPr>
          <p:cNvSpPr txBox="1"/>
          <p:nvPr/>
        </p:nvSpPr>
        <p:spPr>
          <a:xfrm>
            <a:off x="3799298" y="3455932"/>
            <a:ext cx="2544886" cy="523220"/>
          </a:xfrm>
          <a:prstGeom prst="rect">
            <a:avLst/>
          </a:prstGeom>
          <a:noFill/>
        </p:spPr>
        <p:txBody>
          <a:bodyPr wrap="square">
            <a:spAutoFit/>
          </a:bodyPr>
          <a:lstStyle/>
          <a:p>
            <a:pPr lvl="0">
              <a:lnSpc>
                <a:spcPct val="100000"/>
              </a:lnSpc>
            </a:pPr>
            <a:r>
              <a:rPr lang="en-US" sz="2800" dirty="0">
                <a:solidFill>
                  <a:schemeClr val="bg2">
                    <a:lumMod val="10000"/>
                  </a:schemeClr>
                </a:solidFill>
                <a:latin typeface="Arial" panose="020B0604020202020204" pitchFamily="34" charset="0"/>
                <a:cs typeface="Arial" panose="020B0604020202020204" pitchFamily="34" charset="0"/>
              </a:rPr>
              <a:t>DEVELOPER</a:t>
            </a:r>
          </a:p>
        </p:txBody>
      </p:sp>
      <p:pic>
        <p:nvPicPr>
          <p:cNvPr id="16" name="Picture 15">
            <a:extLst>
              <a:ext uri="{FF2B5EF4-FFF2-40B4-BE49-F238E27FC236}">
                <a16:creationId xmlns:a16="http://schemas.microsoft.com/office/drawing/2014/main" id="{2B0AD4C5-6A47-66D1-E60F-E5CFE2D3D1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645" y="2538239"/>
            <a:ext cx="2314463" cy="2282508"/>
          </a:xfrm>
          <a:prstGeom prst="rect">
            <a:avLst/>
          </a:prstGeom>
        </p:spPr>
      </p:pic>
      <p:sp>
        <p:nvSpPr>
          <p:cNvPr id="17" name="TextBox 16">
            <a:extLst>
              <a:ext uri="{FF2B5EF4-FFF2-40B4-BE49-F238E27FC236}">
                <a16:creationId xmlns:a16="http://schemas.microsoft.com/office/drawing/2014/main" id="{B383FA06-7643-BFF8-5029-B0927B4F91C6}"/>
              </a:ext>
            </a:extLst>
          </p:cNvPr>
          <p:cNvSpPr txBox="1"/>
          <p:nvPr/>
        </p:nvSpPr>
        <p:spPr>
          <a:xfrm>
            <a:off x="5899461" y="1775857"/>
            <a:ext cx="1753944" cy="523220"/>
          </a:xfrm>
          <a:prstGeom prst="rect">
            <a:avLst/>
          </a:prstGeom>
          <a:noFill/>
        </p:spPr>
        <p:txBody>
          <a:bodyPr wrap="square">
            <a:spAutoFit/>
          </a:bodyPr>
          <a:lstStyle/>
          <a:p>
            <a:pPr lvl="0">
              <a:lnSpc>
                <a:spcPct val="100000"/>
              </a:lnSpc>
            </a:pPr>
            <a:r>
              <a:rPr lang="en-US" sz="2800" dirty="0">
                <a:solidFill>
                  <a:schemeClr val="bg2">
                    <a:lumMod val="10000"/>
                  </a:schemeClr>
                </a:solidFill>
                <a:latin typeface="Arial" panose="020B0604020202020204" pitchFamily="34" charset="0"/>
                <a:cs typeface="Arial" panose="020B0604020202020204" pitchFamily="34" charset="0"/>
              </a:rPr>
              <a:t>OWNER</a:t>
            </a:r>
          </a:p>
        </p:txBody>
      </p:sp>
      <p:pic>
        <p:nvPicPr>
          <p:cNvPr id="19" name="Picture 18">
            <a:extLst>
              <a:ext uri="{FF2B5EF4-FFF2-40B4-BE49-F238E27FC236}">
                <a16:creationId xmlns:a16="http://schemas.microsoft.com/office/drawing/2014/main" id="{81B8221D-302A-9B24-FBBA-0DC90E0E57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5992" y="681827"/>
            <a:ext cx="2314464" cy="2282509"/>
          </a:xfrm>
          <a:prstGeom prst="rect">
            <a:avLst/>
          </a:prstGeom>
        </p:spPr>
      </p:pic>
    </p:spTree>
    <p:extLst>
      <p:ext uri="{BB962C8B-B14F-4D97-AF65-F5344CB8AC3E}">
        <p14:creationId xmlns:p14="http://schemas.microsoft.com/office/powerpoint/2010/main" val="1565123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5654-D32B-19A1-7745-DD122C8ADC81}"/>
              </a:ext>
            </a:extLst>
          </p:cNvPr>
          <p:cNvSpPr>
            <a:spLocks noGrp="1"/>
          </p:cNvSpPr>
          <p:nvPr>
            <p:ph type="title"/>
          </p:nvPr>
        </p:nvSpPr>
        <p:spPr>
          <a:xfrm>
            <a:off x="720505" y="609523"/>
            <a:ext cx="10515600" cy="1011335"/>
          </a:xfrm>
        </p:spPr>
        <p:txBody>
          <a:bodyPr/>
          <a:lstStyle/>
          <a:p>
            <a:r>
              <a:rPr lang="en-US" b="1" dirty="0">
                <a:latin typeface="+mn-lt"/>
              </a:rPr>
              <a:t>CHDO as an Owner - Rental</a:t>
            </a:r>
            <a:endParaRPr lang="en-US" dirty="0">
              <a:latin typeface="+mn-lt"/>
            </a:endParaRPr>
          </a:p>
        </p:txBody>
      </p:sp>
      <p:sp>
        <p:nvSpPr>
          <p:cNvPr id="3" name="Content Placeholder 2">
            <a:extLst>
              <a:ext uri="{FF2B5EF4-FFF2-40B4-BE49-F238E27FC236}">
                <a16:creationId xmlns:a16="http://schemas.microsoft.com/office/drawing/2014/main" id="{F164EEE7-77C3-7AEF-7773-8DB4EBB0DA8F}"/>
              </a:ext>
            </a:extLst>
          </p:cNvPr>
          <p:cNvSpPr>
            <a:spLocks noGrp="1"/>
          </p:cNvSpPr>
          <p:nvPr>
            <p:ph idx="1"/>
          </p:nvPr>
        </p:nvSpPr>
        <p:spPr>
          <a:xfrm>
            <a:off x="838200" y="1792587"/>
            <a:ext cx="10515600" cy="4384376"/>
          </a:xfrm>
        </p:spPr>
        <p:txBody>
          <a:bodyPr>
            <a:normAutofit/>
          </a:bodyPr>
          <a:lstStyle/>
          <a:p>
            <a:pPr>
              <a:spcAft>
                <a:spcPts val="600"/>
              </a:spcAft>
            </a:pPr>
            <a:r>
              <a:rPr lang="en-US" dirty="0">
                <a:latin typeface="Google Sans"/>
              </a:rPr>
              <a:t>CHDO </a:t>
            </a:r>
            <a:r>
              <a:rPr lang="en-US" b="1" dirty="0">
                <a:latin typeface="Google Sans"/>
              </a:rPr>
              <a:t>will be the sole and exclusive owner </a:t>
            </a:r>
            <a:r>
              <a:rPr lang="en-US" dirty="0">
                <a:latin typeface="Google Sans"/>
              </a:rPr>
              <a:t>of the housing during the development and period of affordability </a:t>
            </a:r>
          </a:p>
          <a:p>
            <a:pPr lvl="1">
              <a:spcAft>
                <a:spcPts val="600"/>
              </a:spcAft>
            </a:pPr>
            <a:r>
              <a:rPr lang="en-US" dirty="0">
                <a:latin typeface="Google Sans"/>
              </a:rPr>
              <a:t>Ownership must be fee simple or via a long-term ground lease</a:t>
            </a:r>
          </a:p>
          <a:p>
            <a:pPr>
              <a:spcAft>
                <a:spcPts val="600"/>
              </a:spcAft>
            </a:pPr>
            <a:r>
              <a:rPr lang="en-US" dirty="0">
                <a:latin typeface="Google Sans"/>
              </a:rPr>
              <a:t>Cannot be an owner in partnership with another entity.</a:t>
            </a:r>
          </a:p>
          <a:p>
            <a:pPr>
              <a:spcAft>
                <a:spcPts val="600"/>
              </a:spcAft>
            </a:pPr>
            <a:r>
              <a:rPr lang="en-US" dirty="0">
                <a:latin typeface="Google Sans"/>
              </a:rPr>
              <a:t>Required to oversee all aspects of the development process</a:t>
            </a:r>
          </a:p>
          <a:p>
            <a:pPr lvl="1">
              <a:spcAft>
                <a:spcPts val="600"/>
              </a:spcAft>
            </a:pPr>
            <a:r>
              <a:rPr lang="en-US" dirty="0">
                <a:latin typeface="Google Sans"/>
              </a:rPr>
              <a:t>Can hire a project manager to oversee the development</a:t>
            </a:r>
          </a:p>
          <a:p>
            <a:pPr>
              <a:spcAft>
                <a:spcPts val="600"/>
              </a:spcAft>
            </a:pPr>
            <a:r>
              <a:rPr lang="en-US" dirty="0">
                <a:latin typeface="Google Sans"/>
              </a:rPr>
              <a:t>Can be a rental project owner without having to be the developer</a:t>
            </a:r>
          </a:p>
          <a:p>
            <a:pPr>
              <a:spcAft>
                <a:spcPts val="600"/>
              </a:spcAft>
            </a:pPr>
            <a:r>
              <a:rPr lang="en-US" dirty="0">
                <a:latin typeface="Google Sans"/>
              </a:rPr>
              <a:t>May contract for property management services</a:t>
            </a:r>
          </a:p>
          <a:p>
            <a:endParaRPr lang="en-US" dirty="0"/>
          </a:p>
        </p:txBody>
      </p:sp>
    </p:spTree>
    <p:extLst>
      <p:ext uri="{BB962C8B-B14F-4D97-AF65-F5344CB8AC3E}">
        <p14:creationId xmlns:p14="http://schemas.microsoft.com/office/powerpoint/2010/main" val="1556263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44552-210F-A9FB-8979-F9BCD1F6F4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300B2C-F487-EF6A-1092-ADDCD8A9E30F}"/>
              </a:ext>
            </a:extLst>
          </p:cNvPr>
          <p:cNvSpPr>
            <a:spLocks noGrp="1"/>
          </p:cNvSpPr>
          <p:nvPr>
            <p:ph type="title"/>
          </p:nvPr>
        </p:nvSpPr>
        <p:spPr>
          <a:xfrm>
            <a:off x="838200" y="779540"/>
            <a:ext cx="10515600" cy="931566"/>
          </a:xfrm>
        </p:spPr>
        <p:txBody>
          <a:bodyPr/>
          <a:lstStyle/>
          <a:p>
            <a:r>
              <a:rPr lang="en-US" b="1" dirty="0">
                <a:latin typeface="+mn-lt"/>
              </a:rPr>
              <a:t>CHDO as a Developer - Rental</a:t>
            </a:r>
          </a:p>
        </p:txBody>
      </p:sp>
      <p:sp>
        <p:nvSpPr>
          <p:cNvPr id="3" name="Content Placeholder 2">
            <a:extLst>
              <a:ext uri="{FF2B5EF4-FFF2-40B4-BE49-F238E27FC236}">
                <a16:creationId xmlns:a16="http://schemas.microsoft.com/office/drawing/2014/main" id="{148803F9-80A2-EB72-0EC7-A481E43F79C9}"/>
              </a:ext>
            </a:extLst>
          </p:cNvPr>
          <p:cNvSpPr>
            <a:spLocks noGrp="1"/>
          </p:cNvSpPr>
          <p:nvPr>
            <p:ph idx="1"/>
          </p:nvPr>
        </p:nvSpPr>
        <p:spPr>
          <a:xfrm>
            <a:off x="838200" y="1828800"/>
            <a:ext cx="10515600" cy="4457891"/>
          </a:xfrm>
        </p:spPr>
        <p:txBody>
          <a:bodyPr>
            <a:normAutofit/>
          </a:bodyPr>
          <a:lstStyle/>
          <a:p>
            <a:pPr>
              <a:spcAft>
                <a:spcPts val="600"/>
              </a:spcAft>
            </a:pPr>
            <a:r>
              <a:rPr lang="en-US" dirty="0">
                <a:latin typeface="Google Sans"/>
              </a:rPr>
              <a:t>To be a developer the CHDO </a:t>
            </a:r>
            <a:r>
              <a:rPr lang="en-US" b="1" dirty="0">
                <a:latin typeface="Google Sans"/>
              </a:rPr>
              <a:t>must own and develop </a:t>
            </a:r>
            <a:r>
              <a:rPr lang="en-US" dirty="0">
                <a:latin typeface="Google Sans"/>
              </a:rPr>
              <a:t>the project receiving set-aside funds</a:t>
            </a:r>
          </a:p>
          <a:p>
            <a:pPr>
              <a:spcAft>
                <a:spcPts val="600"/>
              </a:spcAft>
            </a:pPr>
            <a:r>
              <a:rPr lang="en-US" dirty="0">
                <a:latin typeface="Google Sans"/>
              </a:rPr>
              <a:t>Must be the sole owner of the property either in a fee simple or via a ground lease during the development and period of affordability</a:t>
            </a:r>
          </a:p>
          <a:p>
            <a:pPr>
              <a:spcAft>
                <a:spcPts val="600"/>
              </a:spcAft>
            </a:pPr>
            <a:r>
              <a:rPr lang="en-US" dirty="0">
                <a:latin typeface="Google Sans"/>
              </a:rPr>
              <a:t>If the CHDO owns and develops, they must be in sole charge of all aspects of the development process.</a:t>
            </a:r>
          </a:p>
          <a:p>
            <a:pPr>
              <a:spcAft>
                <a:spcPts val="600"/>
              </a:spcAft>
            </a:pPr>
            <a:r>
              <a:rPr lang="en-US" dirty="0">
                <a:latin typeface="Google Sans"/>
              </a:rPr>
              <a:t>The CHDO cannot develop HOME assisted units owned by another nonprofit or for-profit entity. </a:t>
            </a:r>
          </a:p>
          <a:p>
            <a:endParaRPr lang="en-US" dirty="0"/>
          </a:p>
        </p:txBody>
      </p:sp>
    </p:spTree>
    <p:extLst>
      <p:ext uri="{BB962C8B-B14F-4D97-AF65-F5344CB8AC3E}">
        <p14:creationId xmlns:p14="http://schemas.microsoft.com/office/powerpoint/2010/main" val="2620097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C1DBB-DC3A-89D2-44F5-7CC34A9043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24D8A7-0567-9BB0-FC50-E402B8FA9341}"/>
              </a:ext>
            </a:extLst>
          </p:cNvPr>
          <p:cNvSpPr>
            <a:spLocks noGrp="1"/>
          </p:cNvSpPr>
          <p:nvPr>
            <p:ph type="title"/>
          </p:nvPr>
        </p:nvSpPr>
        <p:spPr>
          <a:xfrm>
            <a:off x="838200" y="883638"/>
            <a:ext cx="10515600" cy="808002"/>
          </a:xfrm>
        </p:spPr>
        <p:txBody>
          <a:bodyPr>
            <a:normAutofit/>
          </a:bodyPr>
          <a:lstStyle/>
          <a:p>
            <a:r>
              <a:rPr lang="en-US" sz="4000" b="1" dirty="0">
                <a:latin typeface="Franklin Gothic Book" panose="020B0503020102020204" pitchFamily="34" charset="0"/>
              </a:rPr>
              <a:t>CHDO as a Developer – Homeownership </a:t>
            </a:r>
          </a:p>
        </p:txBody>
      </p:sp>
      <p:sp>
        <p:nvSpPr>
          <p:cNvPr id="3" name="Content Placeholder 2">
            <a:extLst>
              <a:ext uri="{FF2B5EF4-FFF2-40B4-BE49-F238E27FC236}">
                <a16:creationId xmlns:a16="http://schemas.microsoft.com/office/drawing/2014/main" id="{95C584C2-51B1-2200-29A2-2232B8EB7E62}"/>
              </a:ext>
            </a:extLst>
          </p:cNvPr>
          <p:cNvSpPr>
            <a:spLocks noGrp="1"/>
          </p:cNvSpPr>
          <p:nvPr>
            <p:ph idx="1"/>
          </p:nvPr>
        </p:nvSpPr>
        <p:spPr>
          <a:xfrm>
            <a:off x="838200" y="1828800"/>
            <a:ext cx="10515600" cy="4399387"/>
          </a:xfrm>
        </p:spPr>
        <p:txBody>
          <a:bodyPr>
            <a:normAutofit fontScale="92500"/>
          </a:bodyPr>
          <a:lstStyle/>
          <a:p>
            <a:r>
              <a:rPr lang="en-US" b="0" i="0" u="none" strike="noStrike" baseline="0" dirty="0">
                <a:solidFill>
                  <a:srgbClr val="000000"/>
                </a:solidFill>
                <a:latin typeface="Arial" panose="020B0604020202020204" pitchFamily="34" charset="0"/>
                <a:cs typeface="Arial" panose="020B0604020202020204" pitchFamily="34" charset="0"/>
              </a:rPr>
              <a:t>Must be the owner (in fee simple absolute title) and the developer of new housing to be constructed </a:t>
            </a:r>
          </a:p>
          <a:p>
            <a:r>
              <a:rPr lang="en-US" b="0" i="0" u="none" strike="noStrike" baseline="0" dirty="0">
                <a:solidFill>
                  <a:srgbClr val="000000"/>
                </a:solidFill>
                <a:latin typeface="Arial" panose="020B0604020202020204" pitchFamily="34" charset="0"/>
                <a:cs typeface="Arial" panose="020B0604020202020204" pitchFamily="34" charset="0"/>
              </a:rPr>
              <a:t>Must arrange financing of the project and be in sole charge of the construction. </a:t>
            </a:r>
          </a:p>
          <a:p>
            <a:r>
              <a:rPr lang="en-US" b="0" i="0" u="none" strike="noStrike" baseline="0" dirty="0">
                <a:solidFill>
                  <a:srgbClr val="000000"/>
                </a:solidFill>
                <a:latin typeface="Arial" panose="020B0604020202020204" pitchFamily="34" charset="0"/>
                <a:cs typeface="Arial" panose="020B0604020202020204" pitchFamily="34" charset="0"/>
              </a:rPr>
              <a:t>Must transfer title of the property and HOME obligations to eligible homebuyers within a specified timeframe of project completion. </a:t>
            </a:r>
          </a:p>
          <a:p>
            <a:r>
              <a:rPr lang="en-US" dirty="0">
                <a:effectLst/>
                <a:latin typeface="Arial" panose="020B0604020202020204" pitchFamily="34" charset="0"/>
                <a:ea typeface="Times New Roman" panose="02020603050405020304" pitchFamily="18" charset="0"/>
                <a:cs typeface="Arial" panose="020B0604020202020204" pitchFamily="34" charset="0"/>
              </a:rPr>
              <a:t>May provide downpayment assistance to a buyer of a property that it developed with CHDO set-aside funds. </a:t>
            </a:r>
          </a:p>
          <a:p>
            <a:pPr lvl="1"/>
            <a:r>
              <a:rPr lang="en-US" dirty="0">
                <a:effectLst/>
                <a:latin typeface="Arial" panose="020B0604020202020204" pitchFamily="34" charset="0"/>
                <a:ea typeface="Times New Roman" panose="02020603050405020304" pitchFamily="18" charset="0"/>
                <a:cs typeface="Arial" panose="020B0604020202020204" pitchFamily="34" charset="0"/>
              </a:rPr>
              <a:t>If providing downpayment assistance, no more than 10% of the total amount of HOME development funds may be used to provide downpayment assistance.</a:t>
            </a:r>
          </a:p>
          <a:p>
            <a:endParaRPr lang="en-US" dirty="0"/>
          </a:p>
        </p:txBody>
      </p:sp>
    </p:spTree>
    <p:extLst>
      <p:ext uri="{BB962C8B-B14F-4D97-AF65-F5344CB8AC3E}">
        <p14:creationId xmlns:p14="http://schemas.microsoft.com/office/powerpoint/2010/main" val="1897634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5400F-339D-EB08-76D4-05BA9E0A688A}"/>
              </a:ext>
            </a:extLst>
          </p:cNvPr>
          <p:cNvSpPr>
            <a:spLocks noGrp="1"/>
          </p:cNvSpPr>
          <p:nvPr>
            <p:ph type="title"/>
          </p:nvPr>
        </p:nvSpPr>
        <p:spPr>
          <a:xfrm>
            <a:off x="838200" y="763040"/>
            <a:ext cx="10515600" cy="1009934"/>
          </a:xfrm>
        </p:spPr>
        <p:txBody>
          <a:bodyPr/>
          <a:lstStyle/>
          <a:p>
            <a:r>
              <a:rPr lang="en-US" b="1" dirty="0">
                <a:latin typeface="+mn-lt"/>
              </a:rPr>
              <a:t>MHC History</a:t>
            </a:r>
          </a:p>
        </p:txBody>
      </p:sp>
      <p:sp>
        <p:nvSpPr>
          <p:cNvPr id="3" name="Content Placeholder 2">
            <a:extLst>
              <a:ext uri="{FF2B5EF4-FFF2-40B4-BE49-F238E27FC236}">
                <a16:creationId xmlns:a16="http://schemas.microsoft.com/office/drawing/2014/main" id="{ADE1FA88-4EA4-8AAB-6815-FAD2F52B33A5}"/>
              </a:ext>
            </a:extLst>
          </p:cNvPr>
          <p:cNvSpPr>
            <a:spLocks noGrp="1"/>
          </p:cNvSpPr>
          <p:nvPr>
            <p:ph idx="1"/>
          </p:nvPr>
        </p:nvSpPr>
        <p:spPr>
          <a:xfrm>
            <a:off x="838200" y="1961523"/>
            <a:ext cx="10515600" cy="4051004"/>
          </a:xfrm>
        </p:spPr>
        <p:txBody>
          <a:bodyPr>
            <a:normAutofit/>
          </a:bodyPr>
          <a:lstStyle/>
          <a:p>
            <a:pPr lvl="0"/>
            <a:r>
              <a:rPr lang="en-US" dirty="0"/>
              <a:t>Mississippi Home Corporation (MHC) is the State’s Housing Finance Authority</a:t>
            </a:r>
          </a:p>
          <a:p>
            <a:pPr lvl="0"/>
            <a:r>
              <a:rPr lang="en-US" dirty="0"/>
              <a:t>Created by the Mississippi Home Corporation Act of 1989 to address housing needs for low- and moderate-income residents </a:t>
            </a:r>
          </a:p>
          <a:p>
            <a:pPr lvl="0"/>
            <a:r>
              <a:rPr lang="en-US" dirty="0"/>
              <a:t>Mission: “To enhance Mississippi’s long-term economic viability by financing safe, decent, affordable housing and helping working families build wealth.”</a:t>
            </a:r>
          </a:p>
          <a:p>
            <a:r>
              <a:rPr lang="en-US" dirty="0"/>
              <a:t>HOME is required to assist households at or below 80% of the area median income (AMI)</a:t>
            </a:r>
          </a:p>
          <a:p>
            <a:endParaRPr lang="en-US" dirty="0"/>
          </a:p>
        </p:txBody>
      </p:sp>
    </p:spTree>
    <p:extLst>
      <p:ext uri="{BB962C8B-B14F-4D97-AF65-F5344CB8AC3E}">
        <p14:creationId xmlns:p14="http://schemas.microsoft.com/office/powerpoint/2010/main" val="1661162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DEEC3-4215-73D1-DF7A-0F3972AD92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CBFB3D-538F-E519-0ACB-A9646BCFDB19}"/>
              </a:ext>
            </a:extLst>
          </p:cNvPr>
          <p:cNvSpPr>
            <a:spLocks noGrp="1"/>
          </p:cNvSpPr>
          <p:nvPr>
            <p:ph type="title"/>
          </p:nvPr>
        </p:nvSpPr>
        <p:spPr>
          <a:xfrm>
            <a:off x="774826" y="629813"/>
            <a:ext cx="10515600" cy="719153"/>
          </a:xfrm>
        </p:spPr>
        <p:txBody>
          <a:bodyPr>
            <a:normAutofit/>
          </a:bodyPr>
          <a:lstStyle/>
          <a:p>
            <a:r>
              <a:rPr lang="en-US" sz="4000" b="1" dirty="0">
                <a:latin typeface="Arial" panose="020B0604020202020204" pitchFamily="34" charset="0"/>
                <a:cs typeface="Arial" panose="020B0604020202020204" pitchFamily="34" charset="0"/>
              </a:rPr>
              <a:t>CHDO as a Sponsor</a:t>
            </a:r>
          </a:p>
        </p:txBody>
      </p:sp>
      <p:sp>
        <p:nvSpPr>
          <p:cNvPr id="3" name="Content Placeholder 2">
            <a:extLst>
              <a:ext uri="{FF2B5EF4-FFF2-40B4-BE49-F238E27FC236}">
                <a16:creationId xmlns:a16="http://schemas.microsoft.com/office/drawing/2014/main" id="{51064BDD-5B16-C981-DBA6-5C81D2809FA0}"/>
              </a:ext>
            </a:extLst>
          </p:cNvPr>
          <p:cNvSpPr>
            <a:spLocks noGrp="1"/>
          </p:cNvSpPr>
          <p:nvPr>
            <p:ph idx="1"/>
          </p:nvPr>
        </p:nvSpPr>
        <p:spPr>
          <a:xfrm>
            <a:off x="838200" y="1557196"/>
            <a:ext cx="10515600" cy="4670991"/>
          </a:xfrm>
        </p:spPr>
        <p:txBody>
          <a:bodyPr>
            <a:normAutofit/>
          </a:bodyPr>
          <a:lstStyle/>
          <a:p>
            <a:r>
              <a:rPr lang="en-US" dirty="0">
                <a:solidFill>
                  <a:srgbClr val="000000"/>
                </a:solidFill>
                <a:latin typeface="Arial" panose="020B0604020202020204" pitchFamily="34" charset="0"/>
                <a:cs typeface="Arial" panose="020B0604020202020204" pitchFamily="34" charset="0"/>
              </a:rPr>
              <a:t>In the Sponsor role you will either be an “Affiliate Owned” or “Affiliate Developer” </a:t>
            </a:r>
            <a:r>
              <a:rPr lang="en-US" dirty="0"/>
              <a:t>CFR 24 §92.300(a)(4)</a:t>
            </a:r>
            <a:endParaRPr lang="en-US" dirty="0">
              <a:solidFill>
                <a:srgbClr val="000000"/>
              </a:solidFill>
              <a:latin typeface="Arial" panose="020B0604020202020204" pitchFamily="34" charset="0"/>
              <a:cs typeface="Arial" panose="020B0604020202020204" pitchFamily="34" charset="0"/>
            </a:endParaRPr>
          </a:p>
          <a:p>
            <a:pPr lvl="1"/>
            <a:r>
              <a:rPr lang="en-US" dirty="0">
                <a:solidFill>
                  <a:srgbClr val="000000"/>
                </a:solidFill>
                <a:latin typeface="Arial" panose="020B0604020202020204" pitchFamily="34" charset="0"/>
                <a:cs typeface="Arial" panose="020B0604020202020204" pitchFamily="34" charset="0"/>
              </a:rPr>
              <a:t>If “Affiliate Owned” also refer to </a:t>
            </a:r>
            <a:r>
              <a:rPr lang="en-US" dirty="0"/>
              <a:t>CFR 24 §92.300(a)(2)</a:t>
            </a:r>
          </a:p>
          <a:p>
            <a:pPr lvl="1"/>
            <a:r>
              <a:rPr lang="en-US" dirty="0">
                <a:solidFill>
                  <a:srgbClr val="000000"/>
                </a:solidFill>
                <a:latin typeface="Arial" panose="020B0604020202020204" pitchFamily="34" charset="0"/>
                <a:cs typeface="Arial" panose="020B0604020202020204" pitchFamily="34" charset="0"/>
              </a:rPr>
              <a:t>If “Affiliate Developed” also refer to </a:t>
            </a:r>
            <a:r>
              <a:rPr lang="en-US" dirty="0"/>
              <a:t>CFR 24 §92.300(a)(3)</a:t>
            </a:r>
            <a:endParaRPr lang="en-US" dirty="0">
              <a:solidFill>
                <a:srgbClr val="000000"/>
              </a:solidFill>
              <a:latin typeface="Arial" panose="020B0604020202020204" pitchFamily="34" charset="0"/>
              <a:cs typeface="Arial" panose="020B0604020202020204" pitchFamily="34" charset="0"/>
            </a:endParaRPr>
          </a:p>
          <a:p>
            <a:r>
              <a:rPr lang="en-US" dirty="0">
                <a:solidFill>
                  <a:srgbClr val="000000"/>
                </a:solidFill>
                <a:latin typeface="Arial" panose="020B0604020202020204" pitchFamily="34" charset="0"/>
                <a:cs typeface="Arial" panose="020B0604020202020204" pitchFamily="34" charset="0"/>
              </a:rPr>
              <a:t>In a Sponsor role, a </a:t>
            </a:r>
            <a:r>
              <a:rPr lang="en-US" b="0" i="0" u="none" strike="noStrike" baseline="0" dirty="0">
                <a:solidFill>
                  <a:srgbClr val="000000"/>
                </a:solidFill>
                <a:latin typeface="Arial" panose="020B0604020202020204" pitchFamily="34" charset="0"/>
                <a:cs typeface="Arial" panose="020B0604020202020204" pitchFamily="34" charset="0"/>
              </a:rPr>
              <a:t>CHDO itself does not directly own and develop the property but rather does so through an eligible “affiliate” of the CHDO that will act as either the owner or developer of the rental housing</a:t>
            </a:r>
          </a:p>
          <a:p>
            <a:r>
              <a:rPr lang="en-US" dirty="0">
                <a:solidFill>
                  <a:srgbClr val="000000"/>
                </a:solidFill>
                <a:latin typeface="Arial" panose="020B0604020202020204" pitchFamily="34" charset="0"/>
                <a:cs typeface="Arial" panose="020B0604020202020204" pitchFamily="34" charset="0"/>
              </a:rPr>
              <a:t>The HOME funds must be provided directly to the entity that </a:t>
            </a:r>
            <a:r>
              <a:rPr lang="en-US" b="1" dirty="0">
                <a:solidFill>
                  <a:srgbClr val="000000"/>
                </a:solidFill>
                <a:latin typeface="Arial" panose="020B0604020202020204" pitchFamily="34" charset="0"/>
                <a:cs typeface="Arial" panose="020B0604020202020204" pitchFamily="34" charset="0"/>
              </a:rPr>
              <a:t>owns the project</a:t>
            </a:r>
            <a:r>
              <a:rPr lang="en-US" dirty="0">
                <a:solidFill>
                  <a:srgbClr val="000000"/>
                </a:solidFill>
                <a:latin typeface="Arial" panose="020B0604020202020204" pitchFamily="34" charset="0"/>
                <a:cs typeface="Arial" panose="020B0604020202020204" pitchFamily="34" charset="0"/>
              </a:rPr>
              <a:t>.</a:t>
            </a:r>
          </a:p>
          <a:p>
            <a:endParaRPr lang="en-US" dirty="0"/>
          </a:p>
        </p:txBody>
      </p:sp>
    </p:spTree>
    <p:extLst>
      <p:ext uri="{BB962C8B-B14F-4D97-AF65-F5344CB8AC3E}">
        <p14:creationId xmlns:p14="http://schemas.microsoft.com/office/powerpoint/2010/main" val="12731458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AF6FC-3117-EA8B-41B2-99D0805A3958}"/>
              </a:ext>
            </a:extLst>
          </p:cNvPr>
          <p:cNvSpPr>
            <a:spLocks noGrp="1"/>
          </p:cNvSpPr>
          <p:nvPr>
            <p:ph type="title"/>
          </p:nvPr>
        </p:nvSpPr>
        <p:spPr>
          <a:xfrm>
            <a:off x="675237" y="629813"/>
            <a:ext cx="10515600" cy="1009934"/>
          </a:xfrm>
        </p:spPr>
        <p:txBody>
          <a:bodyPr/>
          <a:lstStyle/>
          <a:p>
            <a:r>
              <a:rPr lang="en-US" b="1" dirty="0">
                <a:latin typeface="Arial" panose="020B0604020202020204" pitchFamily="34" charset="0"/>
                <a:cs typeface="Arial" panose="020B0604020202020204" pitchFamily="34" charset="0"/>
              </a:rPr>
              <a:t>CHDO as a Sponsor</a:t>
            </a:r>
            <a:endParaRPr lang="en-US" dirty="0"/>
          </a:p>
        </p:txBody>
      </p:sp>
      <p:sp>
        <p:nvSpPr>
          <p:cNvPr id="3" name="Content Placeholder 2">
            <a:extLst>
              <a:ext uri="{FF2B5EF4-FFF2-40B4-BE49-F238E27FC236}">
                <a16:creationId xmlns:a16="http://schemas.microsoft.com/office/drawing/2014/main" id="{79653537-8F34-2D9A-BFBE-F5A60C90AD7C}"/>
              </a:ext>
            </a:extLst>
          </p:cNvPr>
          <p:cNvSpPr>
            <a:spLocks noGrp="1"/>
          </p:cNvSpPr>
          <p:nvPr>
            <p:ph idx="1"/>
          </p:nvPr>
        </p:nvSpPr>
        <p:spPr>
          <a:xfrm>
            <a:off x="838200" y="1756372"/>
            <a:ext cx="10515600" cy="4471815"/>
          </a:xfrm>
        </p:spPr>
        <p:txBody>
          <a:bodyPr/>
          <a:lstStyle/>
          <a:p>
            <a:pPr>
              <a:spcAft>
                <a:spcPts val="600"/>
              </a:spcAft>
            </a:pPr>
            <a:r>
              <a:rPr lang="en-US" dirty="0">
                <a:latin typeface="Arial" panose="020B0604020202020204" pitchFamily="34" charset="0"/>
                <a:cs typeface="Arial" panose="020B0604020202020204" pitchFamily="34" charset="0"/>
              </a:rPr>
              <a:t>Eligible Affiliate Roles</a:t>
            </a:r>
          </a:p>
          <a:p>
            <a:pPr lvl="1">
              <a:spcAft>
                <a:spcPts val="600"/>
              </a:spcAft>
            </a:pPr>
            <a:r>
              <a:rPr lang="en-US" dirty="0">
                <a:solidFill>
                  <a:srgbClr val="000000"/>
                </a:solidFill>
                <a:latin typeface="Arial" panose="020B0604020202020204" pitchFamily="34" charset="0"/>
                <a:cs typeface="Arial" panose="020B0604020202020204" pitchFamily="34" charset="0"/>
              </a:rPr>
              <a:t>A </a:t>
            </a:r>
            <a:r>
              <a:rPr lang="en-US" u="sng" dirty="0">
                <a:solidFill>
                  <a:srgbClr val="000000"/>
                </a:solidFill>
                <a:latin typeface="Arial" panose="020B0604020202020204" pitchFamily="34" charset="0"/>
                <a:cs typeface="Arial" panose="020B0604020202020204" pitchFamily="34" charset="0"/>
              </a:rPr>
              <a:t>wholly owned subsidiary of the CHDO</a:t>
            </a:r>
            <a:r>
              <a:rPr lang="en-US" dirty="0">
                <a:solidFill>
                  <a:srgbClr val="000000"/>
                </a:solidFill>
                <a:latin typeface="Arial" panose="020B0604020202020204" pitchFamily="34" charset="0"/>
                <a:cs typeface="Arial" panose="020B0604020202020204" pitchFamily="34" charset="0"/>
              </a:rPr>
              <a:t>, which may be a for-profit or non-profit organization. </a:t>
            </a:r>
          </a:p>
          <a:p>
            <a:pPr lvl="1">
              <a:spcAft>
                <a:spcPts val="600"/>
              </a:spcAft>
            </a:pPr>
            <a:r>
              <a:rPr lang="en-US" u="sng" dirty="0">
                <a:solidFill>
                  <a:srgbClr val="000000"/>
                </a:solidFill>
                <a:latin typeface="Arial" panose="020B0604020202020204" pitchFamily="34" charset="0"/>
                <a:cs typeface="Arial" panose="020B0604020202020204" pitchFamily="34" charset="0"/>
              </a:rPr>
              <a:t>Limited Partnership (LP) </a:t>
            </a:r>
            <a:r>
              <a:rPr lang="en-US" dirty="0">
                <a:solidFill>
                  <a:srgbClr val="000000"/>
                </a:solidFill>
                <a:latin typeface="Arial" panose="020B0604020202020204" pitchFamily="34" charset="0"/>
                <a:cs typeface="Arial" panose="020B0604020202020204" pitchFamily="34" charset="0"/>
              </a:rPr>
              <a:t>of which the CHDO or its wholly owned subsidiary is the sole general partner. </a:t>
            </a:r>
          </a:p>
          <a:p>
            <a:pPr lvl="1">
              <a:spcAft>
                <a:spcPts val="600"/>
              </a:spcAft>
            </a:pPr>
            <a:r>
              <a:rPr lang="en-US" u="sng" dirty="0">
                <a:solidFill>
                  <a:srgbClr val="000000"/>
                </a:solidFill>
                <a:latin typeface="Arial" panose="020B0604020202020204" pitchFamily="34" charset="0"/>
                <a:cs typeface="Arial" panose="020B0604020202020204" pitchFamily="34" charset="0"/>
              </a:rPr>
              <a:t>Limited Liability Company (LLC) </a:t>
            </a:r>
            <a:r>
              <a:rPr lang="en-US" dirty="0">
                <a:solidFill>
                  <a:srgbClr val="000000"/>
                </a:solidFill>
                <a:latin typeface="Arial" panose="020B0604020202020204" pitchFamily="34" charset="0"/>
                <a:cs typeface="Arial" panose="020B0604020202020204" pitchFamily="34" charset="0"/>
              </a:rPr>
              <a:t>of which the CHDO or its wholly owned subsidiary is the sole managing member. </a:t>
            </a:r>
          </a:p>
          <a:p>
            <a:pPr marL="0" indent="0">
              <a:buNone/>
            </a:pPr>
            <a:r>
              <a:rPr lang="en-US" dirty="0"/>
              <a:t>	</a:t>
            </a:r>
          </a:p>
        </p:txBody>
      </p:sp>
    </p:spTree>
    <p:extLst>
      <p:ext uri="{BB962C8B-B14F-4D97-AF65-F5344CB8AC3E}">
        <p14:creationId xmlns:p14="http://schemas.microsoft.com/office/powerpoint/2010/main" val="2634918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B1B9B-3F6E-E85F-84C5-0495CD01D32B}"/>
              </a:ext>
            </a:extLst>
          </p:cNvPr>
          <p:cNvSpPr>
            <a:spLocks noGrp="1"/>
          </p:cNvSpPr>
          <p:nvPr>
            <p:ph type="title"/>
          </p:nvPr>
        </p:nvSpPr>
        <p:spPr>
          <a:xfrm>
            <a:off x="467008" y="767483"/>
            <a:ext cx="10515600" cy="844034"/>
          </a:xfrm>
        </p:spPr>
        <p:txBody>
          <a:bodyPr/>
          <a:lstStyle/>
          <a:p>
            <a:r>
              <a:rPr lang="en-US" b="1" dirty="0">
                <a:latin typeface="+mn-lt"/>
              </a:rPr>
              <a:t>CHDO Sponsor: Affiliate Owned</a:t>
            </a:r>
          </a:p>
        </p:txBody>
      </p:sp>
      <p:sp>
        <p:nvSpPr>
          <p:cNvPr id="3" name="Content Placeholder 2">
            <a:extLst>
              <a:ext uri="{FF2B5EF4-FFF2-40B4-BE49-F238E27FC236}">
                <a16:creationId xmlns:a16="http://schemas.microsoft.com/office/drawing/2014/main" id="{362EA537-02E4-64A3-2B4F-EA2A9CB7DB62}"/>
              </a:ext>
            </a:extLst>
          </p:cNvPr>
          <p:cNvSpPr>
            <a:spLocks noGrp="1"/>
          </p:cNvSpPr>
          <p:nvPr>
            <p:ph idx="1"/>
          </p:nvPr>
        </p:nvSpPr>
        <p:spPr>
          <a:xfrm>
            <a:off x="838200" y="1692998"/>
            <a:ext cx="10515600" cy="4535189"/>
          </a:xfrm>
        </p:spPr>
        <p:txBody>
          <a:bodyPr>
            <a:normAutofit/>
          </a:bodyPr>
          <a:lstStyle/>
          <a:p>
            <a:r>
              <a:rPr lang="en-US" dirty="0"/>
              <a:t>Must solely own the property </a:t>
            </a:r>
          </a:p>
          <a:p>
            <a:pPr lvl="1"/>
            <a:r>
              <a:rPr lang="en-US" dirty="0"/>
              <a:t>In a fee simple (or via long term ground lease)</a:t>
            </a:r>
          </a:p>
          <a:p>
            <a:pPr lvl="1"/>
            <a:r>
              <a:rPr lang="en-US" dirty="0"/>
              <a:t>Own the property for the required period of affordability </a:t>
            </a:r>
          </a:p>
          <a:p>
            <a:r>
              <a:rPr lang="en-US" dirty="0"/>
              <a:t>CHDO will either</a:t>
            </a:r>
          </a:p>
          <a:p>
            <a:pPr lvl="1"/>
            <a:r>
              <a:rPr lang="en-US" dirty="0"/>
              <a:t>Acquire standard housing (must meet property standards in §92.251) that will be rented to income eligible tenants, </a:t>
            </a:r>
            <a:r>
              <a:rPr lang="en-US" b="1" dirty="0"/>
              <a:t>OR</a:t>
            </a:r>
            <a:r>
              <a:rPr lang="en-US" dirty="0"/>
              <a:t> </a:t>
            </a:r>
          </a:p>
          <a:p>
            <a:pPr lvl="1"/>
            <a:r>
              <a:rPr lang="en-US" dirty="0"/>
              <a:t>Hire a project manager/developer to oversee the development of new or rehabilitated housing. The project manager will:</a:t>
            </a:r>
          </a:p>
          <a:p>
            <a:pPr lvl="2"/>
            <a:r>
              <a:rPr lang="en-US" dirty="0"/>
              <a:t>Obtain zoning &amp; other local approvals;</a:t>
            </a:r>
          </a:p>
          <a:p>
            <a:pPr lvl="2"/>
            <a:r>
              <a:rPr lang="en-US" dirty="0"/>
              <a:t>Secure non-HOME financing;</a:t>
            </a:r>
          </a:p>
          <a:p>
            <a:pPr lvl="2"/>
            <a:r>
              <a:rPr lang="en-US" dirty="0"/>
              <a:t>Manage the selection of a general contractor/builder, and oversee the work progress including cost reasonableness </a:t>
            </a:r>
          </a:p>
          <a:p>
            <a:endParaRPr lang="en-US" dirty="0"/>
          </a:p>
          <a:p>
            <a:endParaRPr lang="en-US" dirty="0"/>
          </a:p>
          <a:p>
            <a:pPr lvl="1"/>
            <a:endParaRPr lang="en-US" dirty="0"/>
          </a:p>
        </p:txBody>
      </p:sp>
    </p:spTree>
    <p:extLst>
      <p:ext uri="{BB962C8B-B14F-4D97-AF65-F5344CB8AC3E}">
        <p14:creationId xmlns:p14="http://schemas.microsoft.com/office/powerpoint/2010/main" val="19485082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AE78E-6369-6B99-48E1-68C06F6527AF}"/>
              </a:ext>
            </a:extLst>
          </p:cNvPr>
          <p:cNvSpPr>
            <a:spLocks noGrp="1"/>
          </p:cNvSpPr>
          <p:nvPr>
            <p:ph type="title"/>
          </p:nvPr>
        </p:nvSpPr>
        <p:spPr>
          <a:xfrm>
            <a:off x="738611" y="821803"/>
            <a:ext cx="10515600" cy="780661"/>
          </a:xfrm>
        </p:spPr>
        <p:txBody>
          <a:bodyPr/>
          <a:lstStyle/>
          <a:p>
            <a:r>
              <a:rPr lang="en-US" b="1" dirty="0"/>
              <a:t>CHDO Sponsor: Affiliate Developer</a:t>
            </a:r>
            <a:endParaRPr lang="en-US" dirty="0"/>
          </a:p>
        </p:txBody>
      </p:sp>
      <p:sp>
        <p:nvSpPr>
          <p:cNvPr id="3" name="Content Placeholder 2">
            <a:extLst>
              <a:ext uri="{FF2B5EF4-FFF2-40B4-BE49-F238E27FC236}">
                <a16:creationId xmlns:a16="http://schemas.microsoft.com/office/drawing/2014/main" id="{9FD437C1-FA9B-31FA-E8FC-8CA2AFE6257E}"/>
              </a:ext>
            </a:extLst>
          </p:cNvPr>
          <p:cNvSpPr>
            <a:spLocks noGrp="1"/>
          </p:cNvSpPr>
          <p:nvPr>
            <p:ph idx="1"/>
          </p:nvPr>
        </p:nvSpPr>
        <p:spPr>
          <a:xfrm>
            <a:off x="838200" y="1692998"/>
            <a:ext cx="10515600" cy="4535189"/>
          </a:xfrm>
        </p:spPr>
        <p:txBody>
          <a:bodyPr>
            <a:normAutofit lnSpcReduction="10000"/>
          </a:bodyPr>
          <a:lstStyle/>
          <a:p>
            <a:r>
              <a:rPr lang="en-US" dirty="0"/>
              <a:t>Affiliate must solely own the property in fee simple (or via long term ground lease) during the development period </a:t>
            </a:r>
          </a:p>
          <a:p>
            <a:r>
              <a:rPr lang="en-US" dirty="0"/>
              <a:t>Affiliate must solely own the property for the required affordability period </a:t>
            </a:r>
          </a:p>
          <a:p>
            <a:r>
              <a:rPr lang="en-US" dirty="0"/>
              <a:t>Affiliate must be in sole charge of the development process, including </a:t>
            </a:r>
          </a:p>
          <a:p>
            <a:pPr lvl="1"/>
            <a:r>
              <a:rPr lang="en-US" dirty="0"/>
              <a:t>Obtaining zoning and other approvals </a:t>
            </a:r>
          </a:p>
          <a:p>
            <a:pPr lvl="1"/>
            <a:r>
              <a:rPr lang="en-US" dirty="0"/>
              <a:t>Obtaining other non-HOME financing needed for the project </a:t>
            </a:r>
          </a:p>
          <a:p>
            <a:pPr lvl="1"/>
            <a:r>
              <a:rPr lang="en-US" dirty="0"/>
              <a:t>Selecting architects, engineers, general contractors, and other members of the development team </a:t>
            </a:r>
          </a:p>
          <a:p>
            <a:pPr lvl="1"/>
            <a:r>
              <a:rPr lang="en-US" dirty="0"/>
              <a:t>Overseeing progress of work and determining cost reasonableness </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2089975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A3F45-1040-DD97-EB1B-F82172EDF7A0}"/>
              </a:ext>
            </a:extLst>
          </p:cNvPr>
          <p:cNvSpPr>
            <a:spLocks noGrp="1"/>
          </p:cNvSpPr>
          <p:nvPr>
            <p:ph type="title"/>
          </p:nvPr>
        </p:nvSpPr>
        <p:spPr>
          <a:xfrm>
            <a:off x="838200" y="489767"/>
            <a:ext cx="10515600" cy="1009934"/>
          </a:xfrm>
        </p:spPr>
        <p:txBody>
          <a:bodyPr/>
          <a:lstStyle/>
          <a:p>
            <a:r>
              <a:rPr lang="en-US" b="1" dirty="0">
                <a:latin typeface="+mn-lt"/>
              </a:rPr>
              <a:t>Sponsor Role Example: </a:t>
            </a:r>
          </a:p>
        </p:txBody>
      </p:sp>
      <p:sp>
        <p:nvSpPr>
          <p:cNvPr id="3" name="Content Placeholder 2">
            <a:extLst>
              <a:ext uri="{FF2B5EF4-FFF2-40B4-BE49-F238E27FC236}">
                <a16:creationId xmlns:a16="http://schemas.microsoft.com/office/drawing/2014/main" id="{29FB8D42-F7AD-CFD9-04DC-61E0A0169768}"/>
              </a:ext>
            </a:extLst>
          </p:cNvPr>
          <p:cNvSpPr>
            <a:spLocks noGrp="1"/>
          </p:cNvSpPr>
          <p:nvPr>
            <p:ph idx="1"/>
          </p:nvPr>
        </p:nvSpPr>
        <p:spPr>
          <a:xfrm>
            <a:off x="838200" y="1499702"/>
            <a:ext cx="10515600" cy="4728486"/>
          </a:xfrm>
        </p:spPr>
        <p:txBody>
          <a:bodyPr>
            <a:normAutofit fontScale="92500" lnSpcReduction="10000"/>
          </a:bodyPr>
          <a:lstStyle/>
          <a:p>
            <a:r>
              <a:rPr lang="en-US" dirty="0"/>
              <a:t>ABC Housing Organization applies to MHC for CHDO status.</a:t>
            </a:r>
          </a:p>
          <a:p>
            <a:pPr lvl="1"/>
            <a:r>
              <a:rPr lang="en-US" dirty="0"/>
              <a:t>They want to create an LLC to use HOME with Tax Credits.</a:t>
            </a:r>
          </a:p>
          <a:p>
            <a:pPr lvl="1"/>
            <a:r>
              <a:rPr lang="en-US" dirty="0"/>
              <a:t>In the application they notify MHC of their CHDO Role (Sponsor- Affiliate Owner) and that the ownership of their property will go to their Affiliate (ACME Housing LLC) as the Managing Member.</a:t>
            </a:r>
          </a:p>
          <a:p>
            <a:pPr lvl="1"/>
            <a:r>
              <a:rPr lang="en-US" dirty="0"/>
              <a:t>MHC approves ABC Housing’s CHDO status and ABC proceeds with applying for CHDO Funding and Tax Credits under ACME Housing LLC. </a:t>
            </a:r>
          </a:p>
          <a:p>
            <a:r>
              <a:rPr lang="en-US" dirty="0"/>
              <a:t>ACME Housing LLC. Submits the CHDO funding application  </a:t>
            </a:r>
          </a:p>
          <a:p>
            <a:pPr lvl="1"/>
            <a:r>
              <a:rPr lang="en-US" dirty="0"/>
              <a:t>ACME’s application is approved/awarded (also obtains Tax Credits).</a:t>
            </a:r>
          </a:p>
          <a:p>
            <a:pPr lvl="1"/>
            <a:r>
              <a:rPr lang="en-US" dirty="0"/>
              <a:t>Once closed ACME proceeds with the development Coyote Hills Apartments.</a:t>
            </a:r>
          </a:p>
          <a:p>
            <a:pPr lvl="1"/>
            <a:r>
              <a:rPr lang="en-US" dirty="0"/>
              <a:t>Funds are provided directly to ACME during the development phase.</a:t>
            </a:r>
          </a:p>
          <a:p>
            <a:pPr lvl="1"/>
            <a:r>
              <a:rPr lang="en-US" dirty="0"/>
              <a:t>Once developed, ACME will be responsible for all compliance requirements during the period of affordability. </a:t>
            </a:r>
          </a:p>
          <a:p>
            <a:pPr marL="457200" lvl="1" indent="0">
              <a:buNone/>
            </a:pPr>
            <a:r>
              <a:rPr lang="en-US" dirty="0"/>
              <a:t>	</a:t>
            </a:r>
          </a:p>
          <a:p>
            <a:endParaRPr lang="en-US" dirty="0"/>
          </a:p>
          <a:p>
            <a:endParaRPr lang="en-US" sz="3200" dirty="0"/>
          </a:p>
        </p:txBody>
      </p:sp>
    </p:spTree>
    <p:extLst>
      <p:ext uri="{BB962C8B-B14F-4D97-AF65-F5344CB8AC3E}">
        <p14:creationId xmlns:p14="http://schemas.microsoft.com/office/powerpoint/2010/main" val="153361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CC9E4-8F46-A9B2-0A12-649BBDA0D28F}"/>
              </a:ext>
            </a:extLst>
          </p:cNvPr>
          <p:cNvSpPr>
            <a:spLocks noGrp="1"/>
          </p:cNvSpPr>
          <p:nvPr>
            <p:ph type="title"/>
          </p:nvPr>
        </p:nvSpPr>
        <p:spPr>
          <a:xfrm>
            <a:off x="575649" y="629813"/>
            <a:ext cx="10515600" cy="755367"/>
          </a:xfrm>
        </p:spPr>
        <p:txBody>
          <a:bodyPr/>
          <a:lstStyle/>
          <a:p>
            <a:r>
              <a:rPr lang="en-US" dirty="0">
                <a:latin typeface="+mn-lt"/>
              </a:rPr>
              <a:t>CFR 24 §92.300(a) (4)</a:t>
            </a:r>
          </a:p>
        </p:txBody>
      </p:sp>
      <p:sp>
        <p:nvSpPr>
          <p:cNvPr id="3" name="Content Placeholder 2">
            <a:extLst>
              <a:ext uri="{FF2B5EF4-FFF2-40B4-BE49-F238E27FC236}">
                <a16:creationId xmlns:a16="http://schemas.microsoft.com/office/drawing/2014/main" id="{1E6C8B1B-7DFF-E45C-2E1B-3CFDD1A0E8AD}"/>
              </a:ext>
            </a:extLst>
          </p:cNvPr>
          <p:cNvSpPr>
            <a:spLocks noGrp="1"/>
          </p:cNvSpPr>
          <p:nvPr>
            <p:ph idx="1"/>
          </p:nvPr>
        </p:nvSpPr>
        <p:spPr>
          <a:xfrm>
            <a:off x="575649" y="1530036"/>
            <a:ext cx="10778151" cy="4698151"/>
          </a:xfrm>
        </p:spPr>
        <p:txBody>
          <a:bodyPr>
            <a:normAutofit fontScale="77500" lnSpcReduction="20000"/>
          </a:bodyPr>
          <a:lstStyle/>
          <a:p>
            <a:pPr marL="0" indent="0">
              <a:buNone/>
            </a:pPr>
            <a:r>
              <a:rPr lang="en-US" dirty="0"/>
              <a:t>Rental housing is “sponsored” by the community development housing organization if it is rental housing “owned”* or “owned and developed” by a subsidiary of a community housing development organization, a limited partnership of which the community housing development organization or its subsidiary is the SOLE GENERAL PARTNER, or a limited liability company of which the community housing development organization or its subsidiary is the SOLE MANAGING MEMBER. The subsidiary of the community housing development organization may be a for-profit or nonprofit organization. </a:t>
            </a:r>
          </a:p>
          <a:p>
            <a:pPr marL="0" indent="0">
              <a:buNone/>
            </a:pPr>
            <a:r>
              <a:rPr lang="en-US" dirty="0"/>
              <a:t>The subsidiary of the community housing development organization must be wholly owned by the community housing development organization. Submit a statement, signed by the authorized signer for the organization, that the subsidiary is wholly owned by the (potential) CHDO. </a:t>
            </a:r>
          </a:p>
          <a:p>
            <a:pPr marL="0" indent="0">
              <a:buNone/>
            </a:pPr>
            <a:r>
              <a:rPr lang="en-US" dirty="0"/>
              <a:t>If the limited partnership or limited liability company agreement permits the community housing development organization to be removed as general partner or sole managing member, the agreement must provide that the removal must be for cause and that the community housing development organization must be replaced with another community housing development organization.</a:t>
            </a:r>
          </a:p>
        </p:txBody>
      </p:sp>
    </p:spTree>
    <p:extLst>
      <p:ext uri="{BB962C8B-B14F-4D97-AF65-F5344CB8AC3E}">
        <p14:creationId xmlns:p14="http://schemas.microsoft.com/office/powerpoint/2010/main" val="40521453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C4F35-EAD1-AC03-2F29-EF0187FF2DE0}"/>
              </a:ext>
            </a:extLst>
          </p:cNvPr>
          <p:cNvSpPr>
            <a:spLocks noGrp="1"/>
          </p:cNvSpPr>
          <p:nvPr>
            <p:ph type="title"/>
          </p:nvPr>
        </p:nvSpPr>
        <p:spPr/>
        <p:txBody>
          <a:bodyPr/>
          <a:lstStyle/>
          <a:p>
            <a:r>
              <a:rPr lang="en-US" b="1" dirty="0">
                <a:latin typeface="+mn-lt"/>
              </a:rPr>
              <a:t>CHDO as a Sponsor: Turnkey</a:t>
            </a:r>
            <a:endParaRPr lang="en-US" dirty="0">
              <a:latin typeface="+mn-lt"/>
            </a:endParaRPr>
          </a:p>
        </p:txBody>
      </p:sp>
      <p:sp>
        <p:nvSpPr>
          <p:cNvPr id="3" name="Content Placeholder 2">
            <a:extLst>
              <a:ext uri="{FF2B5EF4-FFF2-40B4-BE49-F238E27FC236}">
                <a16:creationId xmlns:a16="http://schemas.microsoft.com/office/drawing/2014/main" id="{9E80ACE3-A57F-8DD6-41C1-CAA18C6830E2}"/>
              </a:ext>
            </a:extLst>
          </p:cNvPr>
          <p:cNvSpPr>
            <a:spLocks noGrp="1"/>
          </p:cNvSpPr>
          <p:nvPr>
            <p:ph idx="1"/>
          </p:nvPr>
        </p:nvSpPr>
        <p:spPr/>
        <p:txBody>
          <a:bodyPr>
            <a:normAutofit fontScale="85000" lnSpcReduction="20000"/>
          </a:bodyPr>
          <a:lstStyle/>
          <a:p>
            <a:pPr>
              <a:lnSpc>
                <a:spcPct val="110000"/>
              </a:lnSpc>
              <a:spcAft>
                <a:spcPts val="600"/>
              </a:spcAft>
            </a:pPr>
            <a:r>
              <a:rPr lang="en-US" dirty="0">
                <a:solidFill>
                  <a:srgbClr val="000000"/>
                </a:solidFill>
              </a:rPr>
              <a:t>Turnkey is when one CHDO develops rental housing with the intent to convey the property to another pre-identified nonprofit organization at the predetermined time after completion of construction or rehabilitation to operate the housing for the period of affordability. </a:t>
            </a:r>
          </a:p>
          <a:p>
            <a:pPr>
              <a:lnSpc>
                <a:spcPct val="110000"/>
              </a:lnSpc>
              <a:spcAft>
                <a:spcPts val="600"/>
              </a:spcAft>
            </a:pPr>
            <a:r>
              <a:rPr lang="en-US" dirty="0">
                <a:solidFill>
                  <a:srgbClr val="000000"/>
                </a:solidFill>
              </a:rPr>
              <a:t>Must be the sole owner in a fee simple absolute or have a long-term ground lease during development and in charge of all aspects of the development process </a:t>
            </a:r>
          </a:p>
          <a:p>
            <a:pPr>
              <a:lnSpc>
                <a:spcPct val="110000"/>
              </a:lnSpc>
              <a:spcAft>
                <a:spcPts val="600"/>
              </a:spcAft>
            </a:pPr>
            <a:r>
              <a:rPr lang="en-US" dirty="0">
                <a:solidFill>
                  <a:srgbClr val="000000"/>
                </a:solidFill>
              </a:rPr>
              <a:t>The private nonprofit assumes all obligations for compliance with HOME and other project requirements (including repayment of the loans) at a specified time after project completion for the period of affordability </a:t>
            </a:r>
          </a:p>
          <a:p>
            <a:endParaRPr lang="en-US" dirty="0"/>
          </a:p>
        </p:txBody>
      </p:sp>
    </p:spTree>
    <p:extLst>
      <p:ext uri="{BB962C8B-B14F-4D97-AF65-F5344CB8AC3E}">
        <p14:creationId xmlns:p14="http://schemas.microsoft.com/office/powerpoint/2010/main" val="12207329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AF451-19AF-56FF-594C-26C43C74C2F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DADEE1D-B239-2D42-3B40-8871C1D8AF9C}"/>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3" name="Picture 2" descr="A picture containing orange, outdoor object&#10;&#10;AI-generated content may be incorrect.">
            <a:extLst>
              <a:ext uri="{FF2B5EF4-FFF2-40B4-BE49-F238E27FC236}">
                <a16:creationId xmlns:a16="http://schemas.microsoft.com/office/drawing/2014/main" id="{4D454CF3-E2A1-580B-400E-60F134681090}"/>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
        <p:nvSpPr>
          <p:cNvPr id="5" name="TextBox 4">
            <a:extLst>
              <a:ext uri="{FF2B5EF4-FFF2-40B4-BE49-F238E27FC236}">
                <a16:creationId xmlns:a16="http://schemas.microsoft.com/office/drawing/2014/main" id="{888C5AAF-AFF6-A9F6-25B3-0EB80AE393DD}"/>
              </a:ext>
            </a:extLst>
          </p:cNvPr>
          <p:cNvSpPr txBox="1"/>
          <p:nvPr/>
        </p:nvSpPr>
        <p:spPr>
          <a:xfrm>
            <a:off x="1568712" y="2784924"/>
            <a:ext cx="9054576" cy="923330"/>
          </a:xfrm>
          <a:prstGeom prst="rect">
            <a:avLst/>
          </a:prstGeom>
          <a:noFill/>
        </p:spPr>
        <p:txBody>
          <a:bodyPr wrap="square" rtlCol="0">
            <a:spAutoFit/>
          </a:bodyPr>
          <a:lstStyle/>
          <a:p>
            <a:pPr algn="ctr"/>
            <a:r>
              <a:rPr lang="en-US" sz="5400" b="1" dirty="0">
                <a:solidFill>
                  <a:schemeClr val="accent4"/>
                </a:solidFill>
              </a:rPr>
              <a:t>Things to Think About</a:t>
            </a:r>
          </a:p>
        </p:txBody>
      </p:sp>
    </p:spTree>
    <p:extLst>
      <p:ext uri="{BB962C8B-B14F-4D97-AF65-F5344CB8AC3E}">
        <p14:creationId xmlns:p14="http://schemas.microsoft.com/office/powerpoint/2010/main" val="161769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7B427-FBF5-5079-A585-E53A199B58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440A6D-44F2-3CEC-E3CF-36A0BC322832}"/>
              </a:ext>
            </a:extLst>
          </p:cNvPr>
          <p:cNvSpPr txBox="1">
            <a:spLocks/>
          </p:cNvSpPr>
          <p:nvPr/>
        </p:nvSpPr>
        <p:spPr>
          <a:xfrm>
            <a:off x="838200" y="430638"/>
            <a:ext cx="10515600" cy="822041"/>
          </a:xfrm>
          <a:prstGeom prst="rect">
            <a:avLst/>
          </a:prstGeom>
        </p:spPr>
        <p:txBody>
          <a:bodyPr/>
          <a:lstStyle>
            <a:lvl1pPr algn="l" defTabSz="914400" rtl="0" eaLnBrk="1" latinLnBrk="0" hangingPunct="1">
              <a:lnSpc>
                <a:spcPct val="90000"/>
              </a:lnSpc>
              <a:spcBef>
                <a:spcPct val="0"/>
              </a:spcBef>
              <a:buNone/>
              <a:defRPr sz="4400" b="1" kern="1200">
                <a:solidFill>
                  <a:schemeClr val="accent4"/>
                </a:solidFill>
                <a:latin typeface="+mj-lt"/>
                <a:ea typeface="+mj-ea"/>
                <a:cs typeface="+mj-cs"/>
              </a:defRPr>
            </a:lvl1pPr>
          </a:lstStyle>
          <a:p>
            <a:r>
              <a:rPr lang="en-US" dirty="0"/>
              <a:t>Eligible Activities</a:t>
            </a:r>
            <a:endParaRPr lang="en-US" dirty="0">
              <a:latin typeface="+mn-lt"/>
            </a:endParaRPr>
          </a:p>
        </p:txBody>
      </p:sp>
      <p:sp>
        <p:nvSpPr>
          <p:cNvPr id="3" name="Rectangle: Rounded Corners 2">
            <a:extLst>
              <a:ext uri="{FF2B5EF4-FFF2-40B4-BE49-F238E27FC236}">
                <a16:creationId xmlns:a16="http://schemas.microsoft.com/office/drawing/2014/main" id="{CE4A17FD-9A63-0F1A-F458-BD7BD083BC3F}"/>
              </a:ext>
            </a:extLst>
          </p:cNvPr>
          <p:cNvSpPr/>
          <p:nvPr/>
        </p:nvSpPr>
        <p:spPr>
          <a:xfrm>
            <a:off x="1450727" y="1748072"/>
            <a:ext cx="8403566" cy="1690712"/>
          </a:xfrm>
          <a:prstGeom prst="roundRect">
            <a:avLst>
              <a:gd name="adj" fmla="val 10000"/>
            </a:avLst>
          </a:prstGeom>
          <a:solidFill>
            <a:schemeClr val="bg1"/>
          </a:solidFill>
          <a:ln w="38100">
            <a:solidFill>
              <a:schemeClr val="accent5"/>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TextBox 6">
            <a:extLst>
              <a:ext uri="{FF2B5EF4-FFF2-40B4-BE49-F238E27FC236}">
                <a16:creationId xmlns:a16="http://schemas.microsoft.com/office/drawing/2014/main" id="{1FE4DE4B-DC56-897D-F145-FEDAD5C95288}"/>
              </a:ext>
            </a:extLst>
          </p:cNvPr>
          <p:cNvSpPr txBox="1"/>
          <p:nvPr/>
        </p:nvSpPr>
        <p:spPr>
          <a:xfrm>
            <a:off x="3706011" y="2007223"/>
            <a:ext cx="5855897" cy="1200329"/>
          </a:xfrm>
          <a:prstGeom prst="rect">
            <a:avLst/>
          </a:prstGeom>
          <a:noFill/>
        </p:spPr>
        <p:txBody>
          <a:bodyPr wrap="square">
            <a:spAutoFit/>
          </a:bodyPr>
          <a:lstStyle/>
          <a:p>
            <a:pPr lvl="0">
              <a:lnSpc>
                <a:spcPct val="100000"/>
              </a:lnSpc>
            </a:pPr>
            <a:r>
              <a:rPr lang="en-US" sz="2400" dirty="0">
                <a:solidFill>
                  <a:schemeClr val="bg2">
                    <a:lumMod val="10000"/>
                  </a:schemeClr>
                </a:solidFill>
                <a:latin typeface="Arial" panose="020B0604020202020204" pitchFamily="34" charset="0"/>
                <a:cs typeface="Arial" panose="020B0604020202020204" pitchFamily="34" charset="0"/>
              </a:rPr>
              <a:t>Construction, acquisition (cannot be a standalone activity), and or rehabilitation of rental housing development </a:t>
            </a:r>
          </a:p>
        </p:txBody>
      </p:sp>
      <p:pic>
        <p:nvPicPr>
          <p:cNvPr id="6" name="Picture 5">
            <a:extLst>
              <a:ext uri="{FF2B5EF4-FFF2-40B4-BE49-F238E27FC236}">
                <a16:creationId xmlns:a16="http://schemas.microsoft.com/office/drawing/2014/main" id="{ED72AAE6-FA95-579D-605A-D43731BC79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55" y="1010208"/>
            <a:ext cx="3210771" cy="3166441"/>
          </a:xfrm>
          <a:prstGeom prst="rect">
            <a:avLst/>
          </a:prstGeom>
        </p:spPr>
      </p:pic>
      <p:sp>
        <p:nvSpPr>
          <p:cNvPr id="8" name="Rectangle: Rounded Corners 7">
            <a:extLst>
              <a:ext uri="{FF2B5EF4-FFF2-40B4-BE49-F238E27FC236}">
                <a16:creationId xmlns:a16="http://schemas.microsoft.com/office/drawing/2014/main" id="{09530DB2-9031-6754-9D1E-8C6272B7C1E2}"/>
              </a:ext>
            </a:extLst>
          </p:cNvPr>
          <p:cNvSpPr/>
          <p:nvPr/>
        </p:nvSpPr>
        <p:spPr>
          <a:xfrm>
            <a:off x="4597655" y="3952557"/>
            <a:ext cx="6248786" cy="1209507"/>
          </a:xfrm>
          <a:prstGeom prst="roundRect">
            <a:avLst>
              <a:gd name="adj" fmla="val 10000"/>
            </a:avLst>
          </a:prstGeom>
          <a:solidFill>
            <a:schemeClr val="bg1"/>
          </a:solidFill>
          <a:ln w="38100">
            <a:solidFill>
              <a:schemeClr val="accent2"/>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TextBox 12">
            <a:extLst>
              <a:ext uri="{FF2B5EF4-FFF2-40B4-BE49-F238E27FC236}">
                <a16:creationId xmlns:a16="http://schemas.microsoft.com/office/drawing/2014/main" id="{7B8F2AC9-6683-0CDA-2114-61A49CC92084}"/>
              </a:ext>
            </a:extLst>
          </p:cNvPr>
          <p:cNvSpPr txBox="1"/>
          <p:nvPr/>
        </p:nvSpPr>
        <p:spPr>
          <a:xfrm>
            <a:off x="6336103" y="4141811"/>
            <a:ext cx="5855897" cy="830997"/>
          </a:xfrm>
          <a:prstGeom prst="rect">
            <a:avLst/>
          </a:prstGeom>
          <a:noFill/>
        </p:spPr>
        <p:txBody>
          <a:bodyPr wrap="square">
            <a:spAutoFit/>
          </a:bodyPr>
          <a:lstStyle/>
          <a:p>
            <a:pPr lvl="0">
              <a:lnSpc>
                <a:spcPct val="100000"/>
              </a:lnSpc>
            </a:pPr>
            <a:r>
              <a:rPr lang="en-US" sz="2400" dirty="0">
                <a:solidFill>
                  <a:schemeClr val="bg2">
                    <a:lumMod val="10000"/>
                  </a:schemeClr>
                </a:solidFill>
                <a:latin typeface="Arial" panose="020B0604020202020204" pitchFamily="34" charset="0"/>
                <a:cs typeface="Arial" panose="020B0604020202020204" pitchFamily="34" charset="0"/>
              </a:rPr>
              <a:t>Construction of single-family homeownership housing</a:t>
            </a:r>
          </a:p>
        </p:txBody>
      </p:sp>
      <p:pic>
        <p:nvPicPr>
          <p:cNvPr id="18" name="Picture 17">
            <a:extLst>
              <a:ext uri="{FF2B5EF4-FFF2-40B4-BE49-F238E27FC236}">
                <a16:creationId xmlns:a16="http://schemas.microsoft.com/office/drawing/2014/main" id="{C279A20F-4751-2119-9E76-262FC7DF4D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0804" y="3555795"/>
            <a:ext cx="2873701" cy="2834025"/>
          </a:xfrm>
          <a:prstGeom prst="rect">
            <a:avLst/>
          </a:prstGeom>
        </p:spPr>
      </p:pic>
    </p:spTree>
    <p:extLst>
      <p:ext uri="{BB962C8B-B14F-4D97-AF65-F5344CB8AC3E}">
        <p14:creationId xmlns:p14="http://schemas.microsoft.com/office/powerpoint/2010/main" val="8048667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FB433-FC32-E35C-99CB-21E87CE4FE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804F81-6F05-F6C0-65DC-55B792B08034}"/>
              </a:ext>
            </a:extLst>
          </p:cNvPr>
          <p:cNvSpPr>
            <a:spLocks noGrp="1"/>
          </p:cNvSpPr>
          <p:nvPr>
            <p:ph type="title"/>
          </p:nvPr>
        </p:nvSpPr>
        <p:spPr>
          <a:xfrm>
            <a:off x="318580" y="518602"/>
            <a:ext cx="10515600" cy="873968"/>
          </a:xfrm>
        </p:spPr>
        <p:txBody>
          <a:bodyPr/>
          <a:lstStyle/>
          <a:p>
            <a:r>
              <a:rPr lang="en-US" b="1" dirty="0">
                <a:latin typeface="+mn-lt"/>
              </a:rPr>
              <a:t>CHDO Income Limits</a:t>
            </a:r>
          </a:p>
        </p:txBody>
      </p:sp>
      <p:sp>
        <p:nvSpPr>
          <p:cNvPr id="3" name="Text Placeholder 2">
            <a:extLst>
              <a:ext uri="{FF2B5EF4-FFF2-40B4-BE49-F238E27FC236}">
                <a16:creationId xmlns:a16="http://schemas.microsoft.com/office/drawing/2014/main" id="{59354248-B4B5-87F4-D9C8-97809F814BF3}"/>
              </a:ext>
            </a:extLst>
          </p:cNvPr>
          <p:cNvSpPr>
            <a:spLocks noGrp="1"/>
          </p:cNvSpPr>
          <p:nvPr>
            <p:ph type="body" idx="1"/>
          </p:nvPr>
        </p:nvSpPr>
        <p:spPr>
          <a:xfrm>
            <a:off x="836612" y="1486122"/>
            <a:ext cx="5157787" cy="628428"/>
          </a:xfrm>
        </p:spPr>
        <p:txBody>
          <a:bodyPr>
            <a:normAutofit lnSpcReduction="10000"/>
          </a:bodyPr>
          <a:lstStyle/>
          <a:p>
            <a:pPr algn="ctr"/>
            <a:r>
              <a:rPr lang="en-US" sz="4000" b="0" dirty="0"/>
              <a:t>Rental </a:t>
            </a:r>
          </a:p>
        </p:txBody>
      </p:sp>
      <p:sp>
        <p:nvSpPr>
          <p:cNvPr id="4" name="Content Placeholder 3">
            <a:extLst>
              <a:ext uri="{FF2B5EF4-FFF2-40B4-BE49-F238E27FC236}">
                <a16:creationId xmlns:a16="http://schemas.microsoft.com/office/drawing/2014/main" id="{066D81A3-8792-A131-50D3-CD05B01BA529}"/>
              </a:ext>
            </a:extLst>
          </p:cNvPr>
          <p:cNvSpPr>
            <a:spLocks noGrp="1"/>
          </p:cNvSpPr>
          <p:nvPr>
            <p:ph sz="half" idx="2"/>
          </p:nvPr>
        </p:nvSpPr>
        <p:spPr>
          <a:xfrm>
            <a:off x="514350" y="2297430"/>
            <a:ext cx="5483225" cy="3892233"/>
          </a:xfrm>
        </p:spPr>
        <p:txBody>
          <a:bodyPr>
            <a:noAutofit/>
          </a:bodyPr>
          <a:lstStyle/>
          <a:p>
            <a:r>
              <a:rPr lang="en-US" sz="2400" dirty="0">
                <a:effectLst/>
                <a:latin typeface="Arial" panose="020B0604020202020204" pitchFamily="34" charset="0"/>
                <a:ea typeface="Times New Roman" panose="02020603050405020304" pitchFamily="18" charset="0"/>
                <a:cs typeface="Arial" panose="020B0604020202020204" pitchFamily="34" charset="0"/>
              </a:rPr>
              <a:t>Benefiting families must have incomes that are no more than 60% of the HUD-adjusted median family income for the area. </a:t>
            </a:r>
          </a:p>
          <a:p>
            <a:r>
              <a:rPr lang="en-US" sz="2400" dirty="0">
                <a:effectLst/>
                <a:latin typeface="Arial" panose="020B0604020202020204" pitchFamily="34" charset="0"/>
                <a:ea typeface="Times New Roman" panose="02020603050405020304" pitchFamily="18" charset="0"/>
                <a:cs typeface="Arial" panose="020B0604020202020204" pitchFamily="34" charset="0"/>
              </a:rPr>
              <a:t>In rental projects with five or more assisted units, at least 20% of the units must be occupied by families with incomes that do not exceed 50% of the HUD-adjusted median family income</a:t>
            </a:r>
            <a:endParaRPr lang="en-US" sz="2400" dirty="0">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5342EC65-6E31-B2F3-F033-C7AF77816655}"/>
              </a:ext>
            </a:extLst>
          </p:cNvPr>
          <p:cNvSpPr>
            <a:spLocks noGrp="1"/>
          </p:cNvSpPr>
          <p:nvPr>
            <p:ph type="body" sz="quarter" idx="3"/>
          </p:nvPr>
        </p:nvSpPr>
        <p:spPr>
          <a:xfrm>
            <a:off x="5994399" y="1486122"/>
            <a:ext cx="5183188" cy="628428"/>
          </a:xfrm>
        </p:spPr>
        <p:txBody>
          <a:bodyPr>
            <a:normAutofit lnSpcReduction="10000"/>
          </a:bodyPr>
          <a:lstStyle/>
          <a:p>
            <a:pPr algn="ctr"/>
            <a:r>
              <a:rPr lang="en-US" sz="4000" b="0" dirty="0"/>
              <a:t>Homeownership</a:t>
            </a:r>
          </a:p>
        </p:txBody>
      </p:sp>
      <p:sp>
        <p:nvSpPr>
          <p:cNvPr id="6" name="Content Placeholder 5">
            <a:extLst>
              <a:ext uri="{FF2B5EF4-FFF2-40B4-BE49-F238E27FC236}">
                <a16:creationId xmlns:a16="http://schemas.microsoft.com/office/drawing/2014/main" id="{54233796-DF6B-53FF-B6E0-991267090F54}"/>
              </a:ext>
            </a:extLst>
          </p:cNvPr>
          <p:cNvSpPr>
            <a:spLocks noGrp="1"/>
          </p:cNvSpPr>
          <p:nvPr>
            <p:ph sz="quarter" idx="4"/>
          </p:nvPr>
        </p:nvSpPr>
        <p:spPr>
          <a:xfrm>
            <a:off x="6172200" y="2297430"/>
            <a:ext cx="5183188" cy="3892233"/>
          </a:xfrm>
        </p:spPr>
        <p:txBody>
          <a:bodyPr/>
          <a:lstStyle/>
          <a:p>
            <a:r>
              <a:rPr lang="en-US" sz="2400" dirty="0">
                <a:effectLst/>
                <a:latin typeface="Arial" panose="020B0604020202020204" pitchFamily="34" charset="0"/>
                <a:ea typeface="Times New Roman" panose="02020603050405020304" pitchFamily="18" charset="0"/>
                <a:cs typeface="Arial" panose="020B0604020202020204" pitchFamily="34" charset="0"/>
              </a:rPr>
              <a:t>Households purchasing a HOME-assisted unit cannot exceed 80% of AMI for the county as adjusted by family household size.</a:t>
            </a:r>
          </a:p>
          <a:p>
            <a:endParaRPr lang="en-US" dirty="0"/>
          </a:p>
        </p:txBody>
      </p:sp>
    </p:spTree>
    <p:extLst>
      <p:ext uri="{BB962C8B-B14F-4D97-AF65-F5344CB8AC3E}">
        <p14:creationId xmlns:p14="http://schemas.microsoft.com/office/powerpoint/2010/main" val="3274121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309BB-FBCE-3BAB-A7F8-48BEB9E03048}"/>
              </a:ext>
            </a:extLst>
          </p:cNvPr>
          <p:cNvSpPr>
            <a:spLocks noGrp="1"/>
          </p:cNvSpPr>
          <p:nvPr>
            <p:ph type="title"/>
          </p:nvPr>
        </p:nvSpPr>
        <p:spPr>
          <a:xfrm>
            <a:off x="838200" y="629813"/>
            <a:ext cx="10515600" cy="1009934"/>
          </a:xfrm>
        </p:spPr>
        <p:txBody>
          <a:bodyPr/>
          <a:lstStyle/>
          <a:p>
            <a:r>
              <a:rPr lang="en-US" b="1" dirty="0">
                <a:latin typeface="+mn-lt"/>
              </a:rPr>
              <a:t>CHDO Set-Aside </a:t>
            </a:r>
            <a:endParaRPr lang="en-US" dirty="0">
              <a:latin typeface="+mn-lt"/>
            </a:endParaRPr>
          </a:p>
        </p:txBody>
      </p:sp>
      <p:sp>
        <p:nvSpPr>
          <p:cNvPr id="3" name="Content Placeholder 2">
            <a:extLst>
              <a:ext uri="{FF2B5EF4-FFF2-40B4-BE49-F238E27FC236}">
                <a16:creationId xmlns:a16="http://schemas.microsoft.com/office/drawing/2014/main" id="{82DB2714-68C3-1B97-BEBC-608A7B269C33}"/>
              </a:ext>
            </a:extLst>
          </p:cNvPr>
          <p:cNvSpPr>
            <a:spLocks noGrp="1"/>
          </p:cNvSpPr>
          <p:nvPr>
            <p:ph idx="1"/>
          </p:nvPr>
        </p:nvSpPr>
        <p:spPr>
          <a:xfrm>
            <a:off x="838200" y="1814874"/>
            <a:ext cx="10515600" cy="4051004"/>
          </a:xfrm>
        </p:spPr>
        <p:txBody>
          <a:bodyPr>
            <a:normAutofit fontScale="92500" lnSpcReduction="10000"/>
          </a:bodyPr>
          <a:lstStyle/>
          <a:p>
            <a:pPr>
              <a:spcBef>
                <a:spcPts val="600"/>
              </a:spcBef>
              <a:spcAft>
                <a:spcPts val="1200"/>
              </a:spcAft>
            </a:pPr>
            <a:r>
              <a:rPr lang="en-US" dirty="0">
                <a:latin typeface="Arial" panose="020B0604020202020204" pitchFamily="34" charset="0"/>
                <a:cs typeface="Arial" panose="020B0604020202020204" pitchFamily="34" charset="0"/>
              </a:rPr>
              <a:t>15% of the State’s HOME program is allocated as a set-aside for the CHDO program. </a:t>
            </a:r>
          </a:p>
          <a:p>
            <a:pPr>
              <a:spcBef>
                <a:spcPts val="600"/>
              </a:spcBef>
              <a:spcAft>
                <a:spcPts val="1200"/>
              </a:spcAft>
            </a:pPr>
            <a:r>
              <a:rPr lang="en-US" dirty="0">
                <a:latin typeface="Arial" panose="020B0604020202020204" pitchFamily="34" charset="0"/>
                <a:cs typeface="Arial" panose="020B0604020202020204" pitchFamily="34" charset="0"/>
              </a:rPr>
              <a:t>Annual set-aside of funds for projects owned, developed, or sponsored by CHDOs</a:t>
            </a:r>
          </a:p>
          <a:p>
            <a:pPr>
              <a:spcBef>
                <a:spcPts val="600"/>
              </a:spcBef>
              <a:spcAft>
                <a:spcPts val="600"/>
              </a:spcAft>
            </a:pPr>
            <a:r>
              <a:rPr lang="en-US" dirty="0">
                <a:latin typeface="Arial" panose="020B0604020202020204" pitchFamily="34" charset="0"/>
                <a:cs typeface="Arial" panose="020B0604020202020204" pitchFamily="34" charset="0"/>
              </a:rPr>
              <a:t>Non-profit organizations must be certified through the State to receive CHDO set-aside funding. </a:t>
            </a:r>
          </a:p>
          <a:p>
            <a:r>
              <a:rPr lang="en-US" dirty="0">
                <a:latin typeface="Arial" panose="020B0604020202020204" pitchFamily="34" charset="0"/>
                <a:cs typeface="Arial" panose="020B0604020202020204" pitchFamily="34" charset="0"/>
              </a:rPr>
              <a:t>Organizations eligible to receive CHDO Set-aside funding through the Home Investment Partnerships Program (HOME) are non-profits with demonstrated development and capacity experience with creating, rehabilitating, and/or preserving affordable housing.</a:t>
            </a:r>
          </a:p>
          <a:p>
            <a:endParaRPr lang="en-US" dirty="0"/>
          </a:p>
        </p:txBody>
      </p:sp>
    </p:spTree>
    <p:extLst>
      <p:ext uri="{BB962C8B-B14F-4D97-AF65-F5344CB8AC3E}">
        <p14:creationId xmlns:p14="http://schemas.microsoft.com/office/powerpoint/2010/main" val="7383714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A9E1A-2BB0-1C82-AC6C-10BEBC235E10}"/>
              </a:ext>
            </a:extLst>
          </p:cNvPr>
          <p:cNvSpPr txBox="1">
            <a:spLocks/>
          </p:cNvSpPr>
          <p:nvPr/>
        </p:nvSpPr>
        <p:spPr>
          <a:xfrm>
            <a:off x="838200" y="757976"/>
            <a:ext cx="10515600" cy="932712"/>
          </a:xfrm>
          <a:prstGeom prst="rect">
            <a:avLst/>
          </a:prstGeom>
        </p:spPr>
        <p:txBody>
          <a:bodyPr/>
          <a:lstStyle>
            <a:lvl1pPr algn="l" defTabSz="914400" rtl="0" eaLnBrk="1" latinLnBrk="0" hangingPunct="1">
              <a:lnSpc>
                <a:spcPct val="90000"/>
              </a:lnSpc>
              <a:spcBef>
                <a:spcPct val="0"/>
              </a:spcBef>
              <a:buNone/>
              <a:defRPr sz="4400" b="1" kern="1200">
                <a:solidFill>
                  <a:schemeClr val="accent4"/>
                </a:solidFill>
                <a:latin typeface="+mj-lt"/>
                <a:ea typeface="+mj-ea"/>
                <a:cs typeface="+mj-cs"/>
              </a:defRPr>
            </a:lvl1pPr>
          </a:lstStyle>
          <a:p>
            <a:r>
              <a:rPr lang="en-US"/>
              <a:t>Eligible Project Costs</a:t>
            </a:r>
            <a:endParaRPr lang="en-US" dirty="0">
              <a:latin typeface="+mn-lt"/>
            </a:endParaRPr>
          </a:p>
        </p:txBody>
      </p:sp>
      <p:pic>
        <p:nvPicPr>
          <p:cNvPr id="4" name="Picture 3">
            <a:extLst>
              <a:ext uri="{FF2B5EF4-FFF2-40B4-BE49-F238E27FC236}">
                <a16:creationId xmlns:a16="http://schemas.microsoft.com/office/drawing/2014/main" id="{48FCAAFB-2E0B-27A4-1064-2054CAF99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053" y="1690688"/>
            <a:ext cx="2607421" cy="2571421"/>
          </a:xfrm>
          <a:prstGeom prst="rect">
            <a:avLst/>
          </a:prstGeom>
        </p:spPr>
      </p:pic>
      <p:pic>
        <p:nvPicPr>
          <p:cNvPr id="6" name="Picture 5">
            <a:extLst>
              <a:ext uri="{FF2B5EF4-FFF2-40B4-BE49-F238E27FC236}">
                <a16:creationId xmlns:a16="http://schemas.microsoft.com/office/drawing/2014/main" id="{EB8BDA01-875C-603E-54B8-88CCD46468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2722" y="2910801"/>
            <a:ext cx="2740452" cy="2702615"/>
          </a:xfrm>
          <a:prstGeom prst="rect">
            <a:avLst/>
          </a:prstGeom>
        </p:spPr>
      </p:pic>
      <p:pic>
        <p:nvPicPr>
          <p:cNvPr id="8" name="Picture 7">
            <a:extLst>
              <a:ext uri="{FF2B5EF4-FFF2-40B4-BE49-F238E27FC236}">
                <a16:creationId xmlns:a16="http://schemas.microsoft.com/office/drawing/2014/main" id="{C9DE4310-6E56-C3B6-6121-70E9652000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1472" y="3041995"/>
            <a:ext cx="2607421" cy="2571421"/>
          </a:xfrm>
          <a:prstGeom prst="rect">
            <a:avLst/>
          </a:prstGeom>
        </p:spPr>
      </p:pic>
      <p:pic>
        <p:nvPicPr>
          <p:cNvPr id="10" name="Picture 9">
            <a:extLst>
              <a:ext uri="{FF2B5EF4-FFF2-40B4-BE49-F238E27FC236}">
                <a16:creationId xmlns:a16="http://schemas.microsoft.com/office/drawing/2014/main" id="{36B0D379-994D-4961-33F2-26EE60B7A9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6084" y="1007651"/>
            <a:ext cx="2737716" cy="2571421"/>
          </a:xfrm>
          <a:prstGeom prst="rect">
            <a:avLst/>
          </a:prstGeom>
        </p:spPr>
      </p:pic>
      <p:pic>
        <p:nvPicPr>
          <p:cNvPr id="16" name="Picture 15">
            <a:extLst>
              <a:ext uri="{FF2B5EF4-FFF2-40B4-BE49-F238E27FC236}">
                <a16:creationId xmlns:a16="http://schemas.microsoft.com/office/drawing/2014/main" id="{030C5629-4FD9-42D4-7C95-8F317F968F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1994" y="1224332"/>
            <a:ext cx="2737717" cy="2699918"/>
          </a:xfrm>
          <a:prstGeom prst="rect">
            <a:avLst/>
          </a:prstGeom>
        </p:spPr>
      </p:pic>
      <p:sp>
        <p:nvSpPr>
          <p:cNvPr id="18" name="TextBox 17">
            <a:extLst>
              <a:ext uri="{FF2B5EF4-FFF2-40B4-BE49-F238E27FC236}">
                <a16:creationId xmlns:a16="http://schemas.microsoft.com/office/drawing/2014/main" id="{3E51FD0A-52C3-6F2A-B2D7-862BAC599F12}"/>
              </a:ext>
            </a:extLst>
          </p:cNvPr>
          <p:cNvSpPr txBox="1"/>
          <p:nvPr/>
        </p:nvSpPr>
        <p:spPr>
          <a:xfrm>
            <a:off x="476478" y="4262108"/>
            <a:ext cx="2344051" cy="461665"/>
          </a:xfrm>
          <a:prstGeom prst="rect">
            <a:avLst/>
          </a:prstGeom>
          <a:noFill/>
        </p:spPr>
        <p:txBody>
          <a:bodyPr wrap="square">
            <a:spAutoFit/>
          </a:bodyPr>
          <a:lstStyle/>
          <a:p>
            <a:pPr lvl="0" algn="ctr">
              <a:lnSpc>
                <a:spcPct val="100000"/>
              </a:lnSpc>
            </a:pPr>
            <a:r>
              <a:rPr lang="en-US" sz="2400" dirty="0">
                <a:solidFill>
                  <a:schemeClr val="bg2">
                    <a:lumMod val="10000"/>
                  </a:schemeClr>
                </a:solidFill>
                <a:latin typeface="Arial" panose="020B0604020202020204" pitchFamily="34" charset="0"/>
                <a:cs typeface="Arial" panose="020B0604020202020204" pitchFamily="34" charset="0"/>
              </a:rPr>
              <a:t>Acquisition</a:t>
            </a:r>
          </a:p>
        </p:txBody>
      </p:sp>
      <p:sp>
        <p:nvSpPr>
          <p:cNvPr id="20" name="TextBox 19">
            <a:extLst>
              <a:ext uri="{FF2B5EF4-FFF2-40B4-BE49-F238E27FC236}">
                <a16:creationId xmlns:a16="http://schemas.microsoft.com/office/drawing/2014/main" id="{7F82719A-7AC7-815C-6DE4-CF433C3BA2E4}"/>
              </a:ext>
            </a:extLst>
          </p:cNvPr>
          <p:cNvSpPr txBox="1"/>
          <p:nvPr/>
        </p:nvSpPr>
        <p:spPr>
          <a:xfrm>
            <a:off x="2700922" y="5633668"/>
            <a:ext cx="2344051" cy="830997"/>
          </a:xfrm>
          <a:prstGeom prst="rect">
            <a:avLst/>
          </a:prstGeom>
          <a:noFill/>
        </p:spPr>
        <p:txBody>
          <a:bodyPr wrap="square">
            <a:spAutoFit/>
          </a:bodyPr>
          <a:lstStyle/>
          <a:p>
            <a:pPr lvl="0" algn="ctr">
              <a:lnSpc>
                <a:spcPct val="100000"/>
              </a:lnSpc>
            </a:pPr>
            <a:r>
              <a:rPr lang="en-US" sz="2400" dirty="0">
                <a:solidFill>
                  <a:schemeClr val="bg2">
                    <a:lumMod val="10000"/>
                  </a:schemeClr>
                </a:solidFill>
              </a:rPr>
              <a:t>Development hard costs</a:t>
            </a:r>
          </a:p>
        </p:txBody>
      </p:sp>
      <p:sp>
        <p:nvSpPr>
          <p:cNvPr id="21" name="TextBox 20">
            <a:extLst>
              <a:ext uri="{FF2B5EF4-FFF2-40B4-BE49-F238E27FC236}">
                <a16:creationId xmlns:a16="http://schemas.microsoft.com/office/drawing/2014/main" id="{E50422FB-A9C6-7C6A-B933-39F907317E11}"/>
              </a:ext>
            </a:extLst>
          </p:cNvPr>
          <p:cNvSpPr txBox="1"/>
          <p:nvPr/>
        </p:nvSpPr>
        <p:spPr>
          <a:xfrm>
            <a:off x="5020298" y="4077441"/>
            <a:ext cx="2344051" cy="830997"/>
          </a:xfrm>
          <a:prstGeom prst="rect">
            <a:avLst/>
          </a:prstGeom>
          <a:noFill/>
        </p:spPr>
        <p:txBody>
          <a:bodyPr wrap="square">
            <a:spAutoFit/>
          </a:bodyPr>
          <a:lstStyle/>
          <a:p>
            <a:pPr lvl="0" algn="ctr">
              <a:lnSpc>
                <a:spcPct val="100000"/>
              </a:lnSpc>
            </a:pPr>
            <a:r>
              <a:rPr lang="en-US" sz="2400" dirty="0">
                <a:solidFill>
                  <a:schemeClr val="bg2">
                    <a:lumMod val="10000"/>
                  </a:schemeClr>
                </a:solidFill>
              </a:rPr>
              <a:t>On-site improvements</a:t>
            </a:r>
          </a:p>
        </p:txBody>
      </p:sp>
      <p:sp>
        <p:nvSpPr>
          <p:cNvPr id="22" name="TextBox 21">
            <a:extLst>
              <a:ext uri="{FF2B5EF4-FFF2-40B4-BE49-F238E27FC236}">
                <a16:creationId xmlns:a16="http://schemas.microsoft.com/office/drawing/2014/main" id="{821E3D36-521A-8798-81BE-52B31DF878A7}"/>
              </a:ext>
            </a:extLst>
          </p:cNvPr>
          <p:cNvSpPr txBox="1"/>
          <p:nvPr/>
        </p:nvSpPr>
        <p:spPr>
          <a:xfrm>
            <a:off x="6656942" y="5275557"/>
            <a:ext cx="2344051" cy="461665"/>
          </a:xfrm>
          <a:prstGeom prst="rect">
            <a:avLst/>
          </a:prstGeom>
          <a:noFill/>
        </p:spPr>
        <p:txBody>
          <a:bodyPr wrap="square">
            <a:spAutoFit/>
          </a:bodyPr>
          <a:lstStyle/>
          <a:p>
            <a:pPr lvl="0" algn="ctr">
              <a:lnSpc>
                <a:spcPct val="100000"/>
              </a:lnSpc>
            </a:pPr>
            <a:r>
              <a:rPr lang="en-US" sz="2400" dirty="0">
                <a:solidFill>
                  <a:schemeClr val="bg2">
                    <a:lumMod val="10000"/>
                  </a:schemeClr>
                </a:solidFill>
              </a:rPr>
              <a:t>Demolition</a:t>
            </a:r>
          </a:p>
        </p:txBody>
      </p:sp>
      <p:sp>
        <p:nvSpPr>
          <p:cNvPr id="23" name="TextBox 22">
            <a:extLst>
              <a:ext uri="{FF2B5EF4-FFF2-40B4-BE49-F238E27FC236}">
                <a16:creationId xmlns:a16="http://schemas.microsoft.com/office/drawing/2014/main" id="{8849C844-4CD4-12DA-1384-157BD3F0A5E4}"/>
              </a:ext>
            </a:extLst>
          </p:cNvPr>
          <p:cNvSpPr txBox="1"/>
          <p:nvPr/>
        </p:nvSpPr>
        <p:spPr>
          <a:xfrm>
            <a:off x="9506896" y="3496708"/>
            <a:ext cx="2344051" cy="830997"/>
          </a:xfrm>
          <a:prstGeom prst="rect">
            <a:avLst/>
          </a:prstGeom>
          <a:noFill/>
        </p:spPr>
        <p:txBody>
          <a:bodyPr wrap="square">
            <a:spAutoFit/>
          </a:bodyPr>
          <a:lstStyle/>
          <a:p>
            <a:pPr lvl="0" algn="ctr">
              <a:lnSpc>
                <a:spcPct val="100000"/>
              </a:lnSpc>
            </a:pPr>
            <a:r>
              <a:rPr lang="en-US" sz="2400" dirty="0">
                <a:solidFill>
                  <a:schemeClr val="bg2">
                    <a:lumMod val="10000"/>
                  </a:schemeClr>
                </a:solidFill>
              </a:rPr>
              <a:t>Project-related soft costs</a:t>
            </a:r>
          </a:p>
        </p:txBody>
      </p:sp>
    </p:spTree>
    <p:extLst>
      <p:ext uri="{BB962C8B-B14F-4D97-AF65-F5344CB8AC3E}">
        <p14:creationId xmlns:p14="http://schemas.microsoft.com/office/powerpoint/2010/main" val="35109604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4B16B-365E-3847-AB64-4704AFA484D1}"/>
              </a:ext>
            </a:extLst>
          </p:cNvPr>
          <p:cNvSpPr txBox="1">
            <a:spLocks/>
          </p:cNvSpPr>
          <p:nvPr/>
        </p:nvSpPr>
        <p:spPr>
          <a:xfrm>
            <a:off x="838200" y="630237"/>
            <a:ext cx="10515600" cy="1325563"/>
          </a:xfrm>
          <a:prstGeom prst="rect">
            <a:avLst/>
          </a:prstGeom>
        </p:spPr>
        <p:txBody>
          <a:bodyPr/>
          <a:lstStyle>
            <a:lvl1pPr algn="l" defTabSz="914400" rtl="0" eaLnBrk="1" latinLnBrk="0" hangingPunct="1">
              <a:lnSpc>
                <a:spcPct val="90000"/>
              </a:lnSpc>
              <a:spcBef>
                <a:spcPct val="0"/>
              </a:spcBef>
              <a:buNone/>
              <a:defRPr sz="4400" b="1" kern="1200">
                <a:solidFill>
                  <a:schemeClr val="accent4"/>
                </a:solidFill>
                <a:latin typeface="+mj-lt"/>
                <a:ea typeface="+mj-ea"/>
                <a:cs typeface="+mj-cs"/>
              </a:defRPr>
            </a:lvl1pPr>
          </a:lstStyle>
          <a:p>
            <a:r>
              <a:rPr lang="en-US">
                <a:latin typeface="+mn-lt"/>
              </a:rPr>
              <a:t>Unit Set-Aside Requirements</a:t>
            </a:r>
            <a:endParaRPr lang="en-US" dirty="0">
              <a:latin typeface="+mn-lt"/>
            </a:endParaRPr>
          </a:p>
        </p:txBody>
      </p:sp>
      <p:pic>
        <p:nvPicPr>
          <p:cNvPr id="4" name="Picture 3">
            <a:extLst>
              <a:ext uri="{FF2B5EF4-FFF2-40B4-BE49-F238E27FC236}">
                <a16:creationId xmlns:a16="http://schemas.microsoft.com/office/drawing/2014/main" id="{F8647517-0FD2-309E-29F9-EDE5B72848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815" y="1564630"/>
            <a:ext cx="3762814" cy="3710862"/>
          </a:xfrm>
          <a:prstGeom prst="rect">
            <a:avLst/>
          </a:prstGeom>
        </p:spPr>
      </p:pic>
      <p:sp>
        <p:nvSpPr>
          <p:cNvPr id="6" name="TextBox 5">
            <a:extLst>
              <a:ext uri="{FF2B5EF4-FFF2-40B4-BE49-F238E27FC236}">
                <a16:creationId xmlns:a16="http://schemas.microsoft.com/office/drawing/2014/main" id="{EF06C7DD-AAA2-2A0C-2EAC-53DA4F1CB720}"/>
              </a:ext>
            </a:extLst>
          </p:cNvPr>
          <p:cNvSpPr txBox="1"/>
          <p:nvPr/>
        </p:nvSpPr>
        <p:spPr>
          <a:xfrm>
            <a:off x="1223892" y="5480765"/>
            <a:ext cx="4291737" cy="400110"/>
          </a:xfrm>
          <a:prstGeom prst="rect">
            <a:avLst/>
          </a:prstGeom>
          <a:noFill/>
        </p:spPr>
        <p:txBody>
          <a:bodyPr wrap="square">
            <a:spAutoFit/>
          </a:bodyPr>
          <a:lstStyle/>
          <a:p>
            <a:pPr lvl="0" algn="ctr">
              <a:lnSpc>
                <a:spcPct val="100000"/>
              </a:lnSpc>
            </a:pPr>
            <a:r>
              <a:rPr lang="en-US" sz="2000" dirty="0">
                <a:solidFill>
                  <a:schemeClr val="bg2">
                    <a:lumMod val="10000"/>
                  </a:schemeClr>
                </a:solidFill>
              </a:rPr>
              <a:t>HOME units = </a:t>
            </a:r>
            <a:r>
              <a:rPr lang="en-US" sz="2000" u="none" dirty="0">
                <a:solidFill>
                  <a:schemeClr val="bg2">
                    <a:lumMod val="10000"/>
                  </a:schemeClr>
                </a:solidFill>
              </a:rPr>
              <a:t>20% of total units</a:t>
            </a:r>
          </a:p>
        </p:txBody>
      </p:sp>
      <p:pic>
        <p:nvPicPr>
          <p:cNvPr id="8" name="Picture 7">
            <a:extLst>
              <a:ext uri="{FF2B5EF4-FFF2-40B4-BE49-F238E27FC236}">
                <a16:creationId xmlns:a16="http://schemas.microsoft.com/office/drawing/2014/main" id="{CF7EB45E-6950-C049-24E2-0A1746482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9901" y="1573569"/>
            <a:ext cx="3950845" cy="3710862"/>
          </a:xfrm>
          <a:prstGeom prst="rect">
            <a:avLst/>
          </a:prstGeom>
        </p:spPr>
      </p:pic>
      <p:sp>
        <p:nvSpPr>
          <p:cNvPr id="9" name="TextBox 8">
            <a:extLst>
              <a:ext uri="{FF2B5EF4-FFF2-40B4-BE49-F238E27FC236}">
                <a16:creationId xmlns:a16="http://schemas.microsoft.com/office/drawing/2014/main" id="{F683D0E7-AE1B-F05C-464A-8096C02B0DF0}"/>
              </a:ext>
            </a:extLst>
          </p:cNvPr>
          <p:cNvSpPr txBox="1"/>
          <p:nvPr/>
        </p:nvSpPr>
        <p:spPr>
          <a:xfrm>
            <a:off x="6359900" y="5489704"/>
            <a:ext cx="3950845" cy="707886"/>
          </a:xfrm>
          <a:prstGeom prst="rect">
            <a:avLst/>
          </a:prstGeom>
          <a:noFill/>
        </p:spPr>
        <p:txBody>
          <a:bodyPr wrap="square">
            <a:spAutoFit/>
          </a:bodyPr>
          <a:lstStyle/>
          <a:p>
            <a:pPr lvl="0" algn="ctr">
              <a:lnSpc>
                <a:spcPct val="100000"/>
              </a:lnSpc>
            </a:pPr>
            <a:r>
              <a:rPr lang="en-US" sz="2000" dirty="0">
                <a:solidFill>
                  <a:schemeClr val="bg2">
                    <a:lumMod val="10000"/>
                  </a:schemeClr>
                </a:solidFill>
              </a:rPr>
              <a:t>Special needs units = 10% </a:t>
            </a:r>
          </a:p>
          <a:p>
            <a:pPr lvl="0" algn="ctr">
              <a:lnSpc>
                <a:spcPct val="100000"/>
              </a:lnSpc>
            </a:pPr>
            <a:r>
              <a:rPr lang="en-US" sz="2000" dirty="0">
                <a:solidFill>
                  <a:schemeClr val="bg2">
                    <a:lumMod val="10000"/>
                  </a:schemeClr>
                </a:solidFill>
              </a:rPr>
              <a:t>of HOME set-aside units</a:t>
            </a:r>
          </a:p>
        </p:txBody>
      </p:sp>
    </p:spTree>
    <p:extLst>
      <p:ext uri="{BB962C8B-B14F-4D97-AF65-F5344CB8AC3E}">
        <p14:creationId xmlns:p14="http://schemas.microsoft.com/office/powerpoint/2010/main" val="40529882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A2265-E4F1-B705-55A8-A87E2D04CF6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7312140-E029-D652-F2B3-FA0D809A7F2A}"/>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3" name="Picture 2" descr="A picture containing orange, outdoor object&#10;&#10;AI-generated content may be incorrect.">
            <a:extLst>
              <a:ext uri="{FF2B5EF4-FFF2-40B4-BE49-F238E27FC236}">
                <a16:creationId xmlns:a16="http://schemas.microsoft.com/office/drawing/2014/main" id="{62EA8A04-E798-E3C5-671A-C563AD968A2C}"/>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
        <p:nvSpPr>
          <p:cNvPr id="5" name="TextBox 4">
            <a:extLst>
              <a:ext uri="{FF2B5EF4-FFF2-40B4-BE49-F238E27FC236}">
                <a16:creationId xmlns:a16="http://schemas.microsoft.com/office/drawing/2014/main" id="{E2BDFC8A-DC82-DA71-ED6E-F4C2229DF072}"/>
              </a:ext>
            </a:extLst>
          </p:cNvPr>
          <p:cNvSpPr txBox="1"/>
          <p:nvPr/>
        </p:nvSpPr>
        <p:spPr>
          <a:xfrm>
            <a:off x="1568712" y="2784924"/>
            <a:ext cx="9054576" cy="923330"/>
          </a:xfrm>
          <a:prstGeom prst="rect">
            <a:avLst/>
          </a:prstGeom>
          <a:noFill/>
        </p:spPr>
        <p:txBody>
          <a:bodyPr wrap="square" rtlCol="0">
            <a:spAutoFit/>
          </a:bodyPr>
          <a:lstStyle/>
          <a:p>
            <a:pPr algn="ctr"/>
            <a:r>
              <a:rPr lang="en-US" sz="5400" b="1" dirty="0">
                <a:solidFill>
                  <a:schemeClr val="accent4"/>
                </a:solidFill>
              </a:rPr>
              <a:t>HOW TO APPLY</a:t>
            </a:r>
          </a:p>
        </p:txBody>
      </p:sp>
    </p:spTree>
    <p:extLst>
      <p:ext uri="{BB962C8B-B14F-4D97-AF65-F5344CB8AC3E}">
        <p14:creationId xmlns:p14="http://schemas.microsoft.com/office/powerpoint/2010/main" val="324512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E5E38-A60B-D226-6FE0-40B894928F12}"/>
              </a:ext>
            </a:extLst>
          </p:cNvPr>
          <p:cNvSpPr>
            <a:spLocks noGrp="1"/>
          </p:cNvSpPr>
          <p:nvPr>
            <p:ph type="title"/>
          </p:nvPr>
        </p:nvSpPr>
        <p:spPr/>
        <p:txBody>
          <a:bodyPr/>
          <a:lstStyle/>
          <a:p>
            <a:r>
              <a:rPr lang="en-US" b="1" dirty="0">
                <a:latin typeface="+mn-lt"/>
              </a:rPr>
              <a:t>Period of CHDO Certification	</a:t>
            </a:r>
            <a:endParaRPr lang="en-US" dirty="0">
              <a:latin typeface="+mn-lt"/>
            </a:endParaRPr>
          </a:p>
        </p:txBody>
      </p:sp>
      <p:sp>
        <p:nvSpPr>
          <p:cNvPr id="3" name="Content Placeholder 2">
            <a:extLst>
              <a:ext uri="{FF2B5EF4-FFF2-40B4-BE49-F238E27FC236}">
                <a16:creationId xmlns:a16="http://schemas.microsoft.com/office/drawing/2014/main" id="{F33F93DA-54C3-C27A-3F20-C623E4B97794}"/>
              </a:ext>
            </a:extLst>
          </p:cNvPr>
          <p:cNvSpPr>
            <a:spLocks noGrp="1"/>
          </p:cNvSpPr>
          <p:nvPr>
            <p:ph idx="1"/>
          </p:nvPr>
        </p:nvSpPr>
        <p:spPr/>
        <p:txBody>
          <a:bodyPr>
            <a:normAutofit lnSpcReduction="10000"/>
          </a:bodyPr>
          <a:lstStyle/>
          <a:p>
            <a:pPr>
              <a:spcAft>
                <a:spcPts val="1200"/>
              </a:spcAft>
            </a:pPr>
            <a:r>
              <a:rPr lang="en-US" dirty="0"/>
              <a:t>Certification is effective for 12 months from the period of approval. </a:t>
            </a:r>
          </a:p>
          <a:p>
            <a:pPr>
              <a:spcAft>
                <a:spcPts val="1200"/>
              </a:spcAft>
            </a:pPr>
            <a:r>
              <a:rPr lang="en-US" dirty="0"/>
              <a:t>CHDO status is contingent upon an approved funded application.  </a:t>
            </a:r>
          </a:p>
          <a:p>
            <a:pPr>
              <a:spcAft>
                <a:spcPts val="1200"/>
              </a:spcAft>
            </a:pPr>
            <a:r>
              <a:rPr lang="en-US" dirty="0"/>
              <a:t>Activities conducted by CHDOs must be consistent with the state’s Consolidated Plan. </a:t>
            </a:r>
          </a:p>
          <a:p>
            <a:pPr lvl="1">
              <a:spcAft>
                <a:spcPts val="1200"/>
              </a:spcAft>
            </a:pPr>
            <a:r>
              <a:rPr lang="en-US" dirty="0"/>
              <a:t>Plan identifies housing and community development needs </a:t>
            </a:r>
          </a:p>
          <a:p>
            <a:pPr lvl="1">
              <a:spcAft>
                <a:spcPts val="1200"/>
              </a:spcAft>
            </a:pPr>
            <a:r>
              <a:rPr lang="en-US" dirty="0"/>
              <a:t>Identifies long-term strategies to address these needs. </a:t>
            </a:r>
          </a:p>
          <a:p>
            <a:endParaRPr lang="en-US" dirty="0"/>
          </a:p>
        </p:txBody>
      </p:sp>
    </p:spTree>
    <p:extLst>
      <p:ext uri="{BB962C8B-B14F-4D97-AF65-F5344CB8AC3E}">
        <p14:creationId xmlns:p14="http://schemas.microsoft.com/office/powerpoint/2010/main" val="11524538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9BF03-EDD4-D719-D7C6-EF817884EFF7}"/>
              </a:ext>
            </a:extLst>
          </p:cNvPr>
          <p:cNvSpPr>
            <a:spLocks noGrp="1"/>
          </p:cNvSpPr>
          <p:nvPr>
            <p:ph type="title"/>
          </p:nvPr>
        </p:nvSpPr>
        <p:spPr/>
        <p:txBody>
          <a:bodyPr/>
          <a:lstStyle/>
          <a:p>
            <a:r>
              <a:rPr lang="en-US" b="1" dirty="0">
                <a:latin typeface="+mn-lt"/>
              </a:rPr>
              <a:t>Application</a:t>
            </a:r>
          </a:p>
        </p:txBody>
      </p:sp>
      <p:sp>
        <p:nvSpPr>
          <p:cNvPr id="3" name="Content Placeholder 2">
            <a:extLst>
              <a:ext uri="{FF2B5EF4-FFF2-40B4-BE49-F238E27FC236}">
                <a16:creationId xmlns:a16="http://schemas.microsoft.com/office/drawing/2014/main" id="{88FCA9E5-99C1-9DC9-C184-1D66AD707F84}"/>
              </a:ext>
            </a:extLst>
          </p:cNvPr>
          <p:cNvSpPr>
            <a:spLocks noGrp="1"/>
          </p:cNvSpPr>
          <p:nvPr>
            <p:ph idx="1"/>
          </p:nvPr>
        </p:nvSpPr>
        <p:spPr/>
        <p:txBody>
          <a:bodyPr/>
          <a:lstStyle/>
          <a:p>
            <a:pPr>
              <a:spcAft>
                <a:spcPts val="1200"/>
              </a:spcAft>
            </a:pPr>
            <a:r>
              <a:rPr lang="en-US" dirty="0"/>
              <a:t>Application can be found on our website at </a:t>
            </a:r>
            <a:r>
              <a:rPr lang="en-US" dirty="0">
                <a:solidFill>
                  <a:srgbClr val="0070C0"/>
                </a:solidFill>
                <a:hlinkClick r:id="rId2">
                  <a:extLst>
                    <a:ext uri="{A12FA001-AC4F-418D-AE19-62706E023703}">
                      <ahyp:hlinkClr xmlns:ahyp="http://schemas.microsoft.com/office/drawing/2018/hyperlinkcolor" val="tx"/>
                    </a:ext>
                  </a:extLst>
                </a:hlinkClick>
              </a:rPr>
              <a:t>https://www.mshomecorp.com/federal-programs/home/CHDO/</a:t>
            </a:r>
            <a:r>
              <a:rPr lang="en-US" dirty="0">
                <a:solidFill>
                  <a:srgbClr val="0070C0"/>
                </a:solidFill>
              </a:rPr>
              <a:t> </a:t>
            </a:r>
          </a:p>
          <a:p>
            <a:pPr>
              <a:spcAft>
                <a:spcPts val="1200"/>
              </a:spcAft>
            </a:pPr>
            <a:r>
              <a:rPr lang="en-US" dirty="0"/>
              <a:t>Submit one (1) original of the Proposal and certification application to </a:t>
            </a:r>
          </a:p>
          <a:p>
            <a:pPr marL="2286000" lvl="5" indent="0">
              <a:buNone/>
            </a:pPr>
            <a:r>
              <a:rPr lang="en-US" sz="2800" dirty="0"/>
              <a:t>Julie Brooks</a:t>
            </a:r>
          </a:p>
          <a:p>
            <a:pPr marL="2286000" lvl="5" indent="0">
              <a:buNone/>
            </a:pPr>
            <a:r>
              <a:rPr lang="en-US" sz="2800" dirty="0"/>
              <a:t>Mississippi Home Corporation</a:t>
            </a:r>
          </a:p>
          <a:p>
            <a:pPr marL="2286000" lvl="5" indent="0">
              <a:buNone/>
            </a:pPr>
            <a:r>
              <a:rPr lang="en-US" sz="2800" dirty="0"/>
              <a:t>735 Riverside Drive </a:t>
            </a:r>
          </a:p>
          <a:p>
            <a:pPr marL="2286000" lvl="5" indent="0">
              <a:buNone/>
            </a:pPr>
            <a:r>
              <a:rPr lang="en-US" sz="2800" dirty="0"/>
              <a:t>Jackson, Mississippi 39202</a:t>
            </a:r>
          </a:p>
          <a:p>
            <a:endParaRPr lang="en-US" dirty="0"/>
          </a:p>
        </p:txBody>
      </p:sp>
    </p:spTree>
    <p:extLst>
      <p:ext uri="{BB962C8B-B14F-4D97-AF65-F5344CB8AC3E}">
        <p14:creationId xmlns:p14="http://schemas.microsoft.com/office/powerpoint/2010/main" val="36927876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7DEA4-9336-F6CA-3D1C-023D483134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8B1E59-66A4-7C30-A70B-D9AAEBADE072}"/>
              </a:ext>
            </a:extLst>
          </p:cNvPr>
          <p:cNvSpPr>
            <a:spLocks noGrp="1"/>
          </p:cNvSpPr>
          <p:nvPr>
            <p:ph type="title"/>
          </p:nvPr>
        </p:nvSpPr>
        <p:spPr/>
        <p:txBody>
          <a:bodyPr/>
          <a:lstStyle/>
          <a:p>
            <a:r>
              <a:rPr lang="en-US" b="1" dirty="0">
                <a:latin typeface="+mn-lt"/>
              </a:rPr>
              <a:t>Resources	</a:t>
            </a:r>
          </a:p>
        </p:txBody>
      </p:sp>
      <p:sp>
        <p:nvSpPr>
          <p:cNvPr id="3" name="Content Placeholder 2">
            <a:extLst>
              <a:ext uri="{FF2B5EF4-FFF2-40B4-BE49-F238E27FC236}">
                <a16:creationId xmlns:a16="http://schemas.microsoft.com/office/drawing/2014/main" id="{B3904666-ACF0-9D50-ADCE-BB1294215D70}"/>
              </a:ext>
            </a:extLst>
          </p:cNvPr>
          <p:cNvSpPr>
            <a:spLocks noGrp="1"/>
          </p:cNvSpPr>
          <p:nvPr>
            <p:ph idx="1"/>
          </p:nvPr>
        </p:nvSpPr>
        <p:spPr/>
        <p:txBody>
          <a:bodyPr/>
          <a:lstStyle/>
          <a:p>
            <a:r>
              <a:rPr lang="en-US" dirty="0"/>
              <a:t>Mississippi Home Corporation</a:t>
            </a:r>
          </a:p>
          <a:p>
            <a:pPr lvl="1"/>
            <a:r>
              <a:rPr lang="en-US" dirty="0">
                <a:solidFill>
                  <a:srgbClr val="0070C0"/>
                </a:solidFill>
                <a:hlinkClick r:id="rId2">
                  <a:extLst>
                    <a:ext uri="{A12FA001-AC4F-418D-AE19-62706E023703}">
                      <ahyp:hlinkClr xmlns:ahyp="http://schemas.microsoft.com/office/drawing/2018/hyperlinkcolor" val="tx"/>
                    </a:ext>
                  </a:extLst>
                </a:hlinkClick>
              </a:rPr>
              <a:t>https://www.mshomecorp.com/federal-programs/housing-development/</a:t>
            </a:r>
            <a:r>
              <a:rPr lang="en-US" dirty="0">
                <a:solidFill>
                  <a:srgbClr val="0070C0"/>
                </a:solidFill>
              </a:rPr>
              <a:t> </a:t>
            </a:r>
          </a:p>
          <a:p>
            <a:r>
              <a:rPr lang="en-US" dirty="0"/>
              <a:t>HUD EXCHANGE</a:t>
            </a:r>
          </a:p>
          <a:p>
            <a:pPr lvl="1"/>
            <a:r>
              <a:rPr lang="en-US" dirty="0">
                <a:solidFill>
                  <a:srgbClr val="0070C0"/>
                </a:solidFill>
                <a:hlinkClick r:id="rId3">
                  <a:extLst>
                    <a:ext uri="{A12FA001-AC4F-418D-AE19-62706E023703}">
                      <ahyp:hlinkClr xmlns:ahyp="http://schemas.microsoft.com/office/drawing/2018/hyperlinkcolor" val="tx"/>
                    </a:ext>
                  </a:extLst>
                </a:hlinkClick>
              </a:rPr>
              <a:t>https://www.hudexchange.info/programs/home/</a:t>
            </a:r>
            <a:endParaRPr lang="en-US" dirty="0">
              <a:solidFill>
                <a:srgbClr val="0070C0"/>
              </a:solidFill>
            </a:endParaRPr>
          </a:p>
          <a:p>
            <a:pPr lvl="1"/>
            <a:endParaRPr lang="en-US" dirty="0"/>
          </a:p>
        </p:txBody>
      </p:sp>
    </p:spTree>
    <p:extLst>
      <p:ext uri="{BB962C8B-B14F-4D97-AF65-F5344CB8AC3E}">
        <p14:creationId xmlns:p14="http://schemas.microsoft.com/office/powerpoint/2010/main" val="27737916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5FC90-01B8-0E40-46B4-587BAB8020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928614-AA79-E50E-25F4-F06DE2B46D0A}"/>
              </a:ext>
            </a:extLst>
          </p:cNvPr>
          <p:cNvSpPr>
            <a:spLocks noGrp="1"/>
          </p:cNvSpPr>
          <p:nvPr>
            <p:ph type="title"/>
          </p:nvPr>
        </p:nvSpPr>
        <p:spPr/>
        <p:txBody>
          <a:bodyPr/>
          <a:lstStyle/>
          <a:p>
            <a:pPr lvl="0"/>
            <a:r>
              <a:rPr lang="en-US" b="1" dirty="0">
                <a:latin typeface="+mn-lt"/>
              </a:rPr>
              <a:t>HOME Regulations</a:t>
            </a:r>
          </a:p>
        </p:txBody>
      </p:sp>
      <p:grpSp>
        <p:nvGrpSpPr>
          <p:cNvPr id="3" name="Group 2">
            <a:extLst>
              <a:ext uri="{FF2B5EF4-FFF2-40B4-BE49-F238E27FC236}">
                <a16:creationId xmlns:a16="http://schemas.microsoft.com/office/drawing/2014/main" id="{26F61E88-F790-6086-03E7-2F6EBCA9C4C2}"/>
              </a:ext>
            </a:extLst>
          </p:cNvPr>
          <p:cNvGrpSpPr/>
          <p:nvPr/>
        </p:nvGrpSpPr>
        <p:grpSpPr>
          <a:xfrm>
            <a:off x="1050535" y="2205990"/>
            <a:ext cx="10090929" cy="3676945"/>
            <a:chOff x="1050535" y="2522434"/>
            <a:chExt cx="10090929" cy="3360501"/>
          </a:xfrm>
        </p:grpSpPr>
        <p:sp>
          <p:nvSpPr>
            <p:cNvPr id="4" name="Oval 3">
              <a:extLst>
                <a:ext uri="{FF2B5EF4-FFF2-40B4-BE49-F238E27FC236}">
                  <a16:creationId xmlns:a16="http://schemas.microsoft.com/office/drawing/2014/main" id="{026B8404-C89E-B9C1-36BD-EBEBA30D4061}"/>
                </a:ext>
              </a:extLst>
            </p:cNvPr>
            <p:cNvSpPr/>
            <p:nvPr/>
          </p:nvSpPr>
          <p:spPr>
            <a:xfrm>
              <a:off x="1050535" y="2522434"/>
              <a:ext cx="1335915" cy="1335915"/>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 name="Rectangle 4" descr="Home">
              <a:extLst>
                <a:ext uri="{FF2B5EF4-FFF2-40B4-BE49-F238E27FC236}">
                  <a16:creationId xmlns:a16="http://schemas.microsoft.com/office/drawing/2014/main" id="{3B5B604C-2CA3-BD2F-AEBB-8961D5116F6B}"/>
                </a:ext>
              </a:extLst>
            </p:cNvPr>
            <p:cNvSpPr/>
            <p:nvPr/>
          </p:nvSpPr>
          <p:spPr>
            <a:xfrm>
              <a:off x="1331077" y="2802976"/>
              <a:ext cx="774830" cy="774830"/>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6" name="Freeform: Shape 5">
              <a:extLst>
                <a:ext uri="{FF2B5EF4-FFF2-40B4-BE49-F238E27FC236}">
                  <a16:creationId xmlns:a16="http://schemas.microsoft.com/office/drawing/2014/main" id="{E76FB648-CF60-C82B-04F4-79476F079351}"/>
                </a:ext>
              </a:extLst>
            </p:cNvPr>
            <p:cNvSpPr/>
            <p:nvPr/>
          </p:nvSpPr>
          <p:spPr>
            <a:xfrm>
              <a:off x="2672716" y="2522434"/>
              <a:ext cx="5605521" cy="1335915"/>
            </a:xfrm>
            <a:custGeom>
              <a:avLst/>
              <a:gdLst>
                <a:gd name="connsiteX0" fmla="*/ 0 w 3148942"/>
                <a:gd name="connsiteY0" fmla="*/ 0 h 1335915"/>
                <a:gd name="connsiteX1" fmla="*/ 3148942 w 3148942"/>
                <a:gd name="connsiteY1" fmla="*/ 0 h 1335915"/>
                <a:gd name="connsiteX2" fmla="*/ 3148942 w 3148942"/>
                <a:gd name="connsiteY2" fmla="*/ 1335915 h 1335915"/>
                <a:gd name="connsiteX3" fmla="*/ 0 w 3148942"/>
                <a:gd name="connsiteY3" fmla="*/ 1335915 h 1335915"/>
                <a:gd name="connsiteX4" fmla="*/ 0 w 3148942"/>
                <a:gd name="connsiteY4" fmla="*/ 0 h 1335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942" h="1335915">
                  <a:moveTo>
                    <a:pt x="0" y="0"/>
                  </a:moveTo>
                  <a:lnTo>
                    <a:pt x="3148942" y="0"/>
                  </a:lnTo>
                  <a:lnTo>
                    <a:pt x="3148942" y="1335915"/>
                  </a:lnTo>
                  <a:lnTo>
                    <a:pt x="0" y="13359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HOME is regulated by 24 CFR Part 92</a:t>
              </a:r>
            </a:p>
          </p:txBody>
        </p:sp>
        <p:sp>
          <p:nvSpPr>
            <p:cNvPr id="11" name="Oval 10">
              <a:extLst>
                <a:ext uri="{FF2B5EF4-FFF2-40B4-BE49-F238E27FC236}">
                  <a16:creationId xmlns:a16="http://schemas.microsoft.com/office/drawing/2014/main" id="{6144D5A2-89F6-E27D-BC73-6C379008EA00}"/>
                </a:ext>
              </a:extLst>
            </p:cNvPr>
            <p:cNvSpPr/>
            <p:nvPr/>
          </p:nvSpPr>
          <p:spPr>
            <a:xfrm>
              <a:off x="1050535" y="4547020"/>
              <a:ext cx="1335915" cy="1335915"/>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Rectangle 11" descr="Marker">
              <a:extLst>
                <a:ext uri="{FF2B5EF4-FFF2-40B4-BE49-F238E27FC236}">
                  <a16:creationId xmlns:a16="http://schemas.microsoft.com/office/drawing/2014/main" id="{1BB2173B-046E-26E8-0236-22F15BA06626}"/>
                </a:ext>
              </a:extLst>
            </p:cNvPr>
            <p:cNvSpPr/>
            <p:nvPr/>
          </p:nvSpPr>
          <p:spPr>
            <a:xfrm>
              <a:off x="1331077" y="4827562"/>
              <a:ext cx="774830" cy="774830"/>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3" name="Freeform: Shape 12">
              <a:extLst>
                <a:ext uri="{FF2B5EF4-FFF2-40B4-BE49-F238E27FC236}">
                  <a16:creationId xmlns:a16="http://schemas.microsoft.com/office/drawing/2014/main" id="{7D502422-DF37-1183-C4EA-3D53586A60F4}"/>
                </a:ext>
              </a:extLst>
            </p:cNvPr>
            <p:cNvSpPr/>
            <p:nvPr/>
          </p:nvSpPr>
          <p:spPr>
            <a:xfrm>
              <a:off x="2672717" y="4547020"/>
              <a:ext cx="3148942" cy="1335915"/>
            </a:xfrm>
            <a:custGeom>
              <a:avLst/>
              <a:gdLst>
                <a:gd name="connsiteX0" fmla="*/ 0 w 3148942"/>
                <a:gd name="connsiteY0" fmla="*/ 0 h 1335915"/>
                <a:gd name="connsiteX1" fmla="*/ 3148942 w 3148942"/>
                <a:gd name="connsiteY1" fmla="*/ 0 h 1335915"/>
                <a:gd name="connsiteX2" fmla="*/ 3148942 w 3148942"/>
                <a:gd name="connsiteY2" fmla="*/ 1335915 h 1335915"/>
                <a:gd name="connsiteX3" fmla="*/ 0 w 3148942"/>
                <a:gd name="connsiteY3" fmla="*/ 1335915 h 1335915"/>
                <a:gd name="connsiteX4" fmla="*/ 0 w 3148942"/>
                <a:gd name="connsiteY4" fmla="*/ 0 h 1335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942" h="1335915">
                  <a:moveTo>
                    <a:pt x="0" y="0"/>
                  </a:moveTo>
                  <a:lnTo>
                    <a:pt x="3148942" y="0"/>
                  </a:lnTo>
                  <a:lnTo>
                    <a:pt x="3148942" y="1335915"/>
                  </a:lnTo>
                  <a:lnTo>
                    <a:pt x="0" y="13359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dirty="0"/>
                <a:t>F</a:t>
              </a:r>
              <a:r>
                <a:rPr lang="en-US" sz="2400" kern="1200" dirty="0"/>
                <a:t>ound at www.ecfr.gov</a:t>
              </a:r>
            </a:p>
          </p:txBody>
        </p:sp>
        <p:sp>
          <p:nvSpPr>
            <p:cNvPr id="14" name="Oval 13">
              <a:extLst>
                <a:ext uri="{FF2B5EF4-FFF2-40B4-BE49-F238E27FC236}">
                  <a16:creationId xmlns:a16="http://schemas.microsoft.com/office/drawing/2014/main" id="{C93872C8-602F-1217-D935-5B8A1EAB38B8}"/>
                </a:ext>
              </a:extLst>
            </p:cNvPr>
            <p:cNvSpPr/>
            <p:nvPr/>
          </p:nvSpPr>
          <p:spPr>
            <a:xfrm>
              <a:off x="6370339" y="4547020"/>
              <a:ext cx="1335915" cy="1335915"/>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Rectangle 14" descr="Map with pin">
              <a:extLst>
                <a:ext uri="{FF2B5EF4-FFF2-40B4-BE49-F238E27FC236}">
                  <a16:creationId xmlns:a16="http://schemas.microsoft.com/office/drawing/2014/main" id="{82D5CF5F-F605-97B0-A598-2D93359F9453}"/>
                </a:ext>
              </a:extLst>
            </p:cNvPr>
            <p:cNvSpPr/>
            <p:nvPr/>
          </p:nvSpPr>
          <p:spPr>
            <a:xfrm>
              <a:off x="6650881" y="4827562"/>
              <a:ext cx="774830" cy="774830"/>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6" name="Freeform: Shape 15">
              <a:extLst>
                <a:ext uri="{FF2B5EF4-FFF2-40B4-BE49-F238E27FC236}">
                  <a16:creationId xmlns:a16="http://schemas.microsoft.com/office/drawing/2014/main" id="{BD8FAC83-FE05-2DE1-ED9D-805A547B8C7A}"/>
                </a:ext>
              </a:extLst>
            </p:cNvPr>
            <p:cNvSpPr/>
            <p:nvPr/>
          </p:nvSpPr>
          <p:spPr>
            <a:xfrm>
              <a:off x="7992522" y="4547020"/>
              <a:ext cx="3148942" cy="1335915"/>
            </a:xfrm>
            <a:custGeom>
              <a:avLst/>
              <a:gdLst>
                <a:gd name="connsiteX0" fmla="*/ 0 w 3148942"/>
                <a:gd name="connsiteY0" fmla="*/ 0 h 1335915"/>
                <a:gd name="connsiteX1" fmla="*/ 3148942 w 3148942"/>
                <a:gd name="connsiteY1" fmla="*/ 0 h 1335915"/>
                <a:gd name="connsiteX2" fmla="*/ 3148942 w 3148942"/>
                <a:gd name="connsiteY2" fmla="*/ 1335915 h 1335915"/>
                <a:gd name="connsiteX3" fmla="*/ 0 w 3148942"/>
                <a:gd name="connsiteY3" fmla="*/ 1335915 h 1335915"/>
                <a:gd name="connsiteX4" fmla="*/ 0 w 3148942"/>
                <a:gd name="connsiteY4" fmla="*/ 0 h 1335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942" h="1335915">
                  <a:moveTo>
                    <a:pt x="0" y="0"/>
                  </a:moveTo>
                  <a:lnTo>
                    <a:pt x="3148942" y="0"/>
                  </a:lnTo>
                  <a:lnTo>
                    <a:pt x="3148942" y="1335915"/>
                  </a:lnTo>
                  <a:lnTo>
                    <a:pt x="0" y="13359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Other resources at www.hudexchange.info</a:t>
              </a:r>
            </a:p>
          </p:txBody>
        </p:sp>
      </p:grpSp>
    </p:spTree>
    <p:extLst>
      <p:ext uri="{BB962C8B-B14F-4D97-AF65-F5344CB8AC3E}">
        <p14:creationId xmlns:p14="http://schemas.microsoft.com/office/powerpoint/2010/main" val="16020002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4FD32-8984-85B3-2E81-95A5F158554C}"/>
              </a:ext>
            </a:extLst>
          </p:cNvPr>
          <p:cNvSpPr txBox="1">
            <a:spLocks/>
          </p:cNvSpPr>
          <p:nvPr/>
        </p:nvSpPr>
        <p:spPr>
          <a:xfrm>
            <a:off x="838200" y="1039086"/>
            <a:ext cx="10515600" cy="1009934"/>
          </a:xfrm>
          <a:prstGeom prst="rect">
            <a:avLst/>
          </a:prstGeom>
        </p:spPr>
        <p:txBody>
          <a:bodyPr/>
          <a:lstStyle>
            <a:lvl1pPr algn="l" defTabSz="914400" rtl="0" eaLnBrk="1" latinLnBrk="0" hangingPunct="1">
              <a:lnSpc>
                <a:spcPct val="90000"/>
              </a:lnSpc>
              <a:spcBef>
                <a:spcPct val="0"/>
              </a:spcBef>
              <a:buNone/>
              <a:defRPr sz="4400" b="1" kern="1200">
                <a:solidFill>
                  <a:schemeClr val="accent4"/>
                </a:solidFill>
                <a:latin typeface="+mj-lt"/>
                <a:ea typeface="+mj-ea"/>
                <a:cs typeface="+mj-cs"/>
              </a:defRPr>
            </a:lvl1pPr>
          </a:lstStyle>
          <a:p>
            <a:r>
              <a:rPr lang="en-US">
                <a:latin typeface="+mn-lt"/>
              </a:rPr>
              <a:t>HOME Regulations</a:t>
            </a:r>
            <a:endParaRPr lang="en-US" dirty="0">
              <a:latin typeface="+mn-lt"/>
            </a:endParaRPr>
          </a:p>
        </p:txBody>
      </p:sp>
      <p:pic>
        <p:nvPicPr>
          <p:cNvPr id="4" name="Picture 3">
            <a:extLst>
              <a:ext uri="{FF2B5EF4-FFF2-40B4-BE49-F238E27FC236}">
                <a16:creationId xmlns:a16="http://schemas.microsoft.com/office/drawing/2014/main" id="{C73EC399-9D80-36CE-6C56-3F69A589BB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616" y="1924146"/>
            <a:ext cx="2795385" cy="2756790"/>
          </a:xfrm>
          <a:prstGeom prst="rect">
            <a:avLst/>
          </a:prstGeom>
        </p:spPr>
      </p:pic>
      <p:sp>
        <p:nvSpPr>
          <p:cNvPr id="6" name="TextBox 5">
            <a:extLst>
              <a:ext uri="{FF2B5EF4-FFF2-40B4-BE49-F238E27FC236}">
                <a16:creationId xmlns:a16="http://schemas.microsoft.com/office/drawing/2014/main" id="{4FA94419-005E-9989-56C6-C34D4CB2B7A1}"/>
              </a:ext>
            </a:extLst>
          </p:cNvPr>
          <p:cNvSpPr txBox="1"/>
          <p:nvPr/>
        </p:nvSpPr>
        <p:spPr>
          <a:xfrm>
            <a:off x="3245227" y="2345356"/>
            <a:ext cx="7621556" cy="1914370"/>
          </a:xfrm>
          <a:prstGeom prst="rect">
            <a:avLst/>
          </a:prstGeom>
          <a:noFill/>
        </p:spPr>
        <p:txBody>
          <a:bodyPr wrap="square">
            <a:spAutoFit/>
          </a:bodyPr>
          <a:lstStyle/>
          <a:p>
            <a:pPr marL="0" lvl="0" indent="0" algn="l" defTabSz="1066800">
              <a:lnSpc>
                <a:spcPct val="100000"/>
              </a:lnSpc>
              <a:spcBef>
                <a:spcPct val="0"/>
              </a:spcBef>
              <a:spcAft>
                <a:spcPct val="35000"/>
              </a:spcAft>
              <a:buNone/>
            </a:pPr>
            <a:r>
              <a:rPr lang="en-US" sz="3200" b="1" kern="1200" dirty="0">
                <a:solidFill>
                  <a:schemeClr val="bg2">
                    <a:lumMod val="10000"/>
                  </a:schemeClr>
                </a:solidFill>
              </a:rPr>
              <a:t>HOME is regulated by 24 CFR Part 92</a:t>
            </a:r>
          </a:p>
          <a:p>
            <a:pPr marL="457200" indent="-457200" defTabSz="1066800">
              <a:spcBef>
                <a:spcPct val="0"/>
              </a:spcBef>
              <a:spcAft>
                <a:spcPct val="35000"/>
              </a:spcAft>
              <a:buFont typeface="Arial" panose="020B0604020202020204" pitchFamily="34" charset="0"/>
              <a:buChar char="•"/>
            </a:pPr>
            <a:r>
              <a:rPr lang="en-US" sz="3200" dirty="0">
                <a:solidFill>
                  <a:schemeClr val="bg2">
                    <a:lumMod val="10000"/>
                  </a:schemeClr>
                </a:solidFill>
              </a:rPr>
              <a:t>Found at </a:t>
            </a:r>
            <a:r>
              <a:rPr lang="en-US" sz="3200" dirty="0">
                <a:solidFill>
                  <a:schemeClr val="bg2">
                    <a:lumMod val="10000"/>
                  </a:schemeClr>
                </a:solidFill>
                <a:hlinkClick r:id="rId3"/>
              </a:rPr>
              <a:t>www.ecfr.gov</a:t>
            </a:r>
            <a:endParaRPr lang="en-US" sz="3200" dirty="0">
              <a:solidFill>
                <a:schemeClr val="bg2">
                  <a:lumMod val="10000"/>
                </a:schemeClr>
              </a:solidFill>
            </a:endParaRPr>
          </a:p>
          <a:p>
            <a:pPr marL="457200" lvl="0" indent="-457200" algn="l" defTabSz="1066800">
              <a:lnSpc>
                <a:spcPct val="100000"/>
              </a:lnSpc>
              <a:spcBef>
                <a:spcPct val="0"/>
              </a:spcBef>
              <a:spcAft>
                <a:spcPct val="35000"/>
              </a:spcAft>
              <a:buFont typeface="Arial" panose="020B0604020202020204" pitchFamily="34" charset="0"/>
              <a:buChar char="•"/>
            </a:pPr>
            <a:endParaRPr lang="en-US" sz="3200" kern="1200" dirty="0">
              <a:solidFill>
                <a:schemeClr val="bg2">
                  <a:lumMod val="10000"/>
                </a:schemeClr>
              </a:solidFill>
            </a:endParaRPr>
          </a:p>
        </p:txBody>
      </p:sp>
      <p:pic>
        <p:nvPicPr>
          <p:cNvPr id="8" name="Picture 7">
            <a:extLst>
              <a:ext uri="{FF2B5EF4-FFF2-40B4-BE49-F238E27FC236}">
                <a16:creationId xmlns:a16="http://schemas.microsoft.com/office/drawing/2014/main" id="{34A6EBDB-F122-0B1D-00DF-9CE05B5788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7801" y="4259726"/>
            <a:ext cx="2405052" cy="2258963"/>
          </a:xfrm>
          <a:prstGeom prst="rect">
            <a:avLst/>
          </a:prstGeom>
        </p:spPr>
      </p:pic>
      <p:sp>
        <p:nvSpPr>
          <p:cNvPr id="10" name="TextBox 9">
            <a:extLst>
              <a:ext uri="{FF2B5EF4-FFF2-40B4-BE49-F238E27FC236}">
                <a16:creationId xmlns:a16="http://schemas.microsoft.com/office/drawing/2014/main" id="{561D10BB-B803-231B-2BF0-AEC63259B387}"/>
              </a:ext>
            </a:extLst>
          </p:cNvPr>
          <p:cNvSpPr txBox="1"/>
          <p:nvPr/>
        </p:nvSpPr>
        <p:spPr>
          <a:xfrm>
            <a:off x="5032853" y="4808981"/>
            <a:ext cx="6096000" cy="954107"/>
          </a:xfrm>
          <a:prstGeom prst="rect">
            <a:avLst/>
          </a:prstGeom>
          <a:noFill/>
        </p:spPr>
        <p:txBody>
          <a:bodyPr wrap="square">
            <a:spAutoFit/>
          </a:bodyPr>
          <a:lstStyle/>
          <a:p>
            <a:pPr marL="0" lvl="0" indent="0" algn="l" defTabSz="1066800">
              <a:lnSpc>
                <a:spcPct val="100000"/>
              </a:lnSpc>
              <a:spcBef>
                <a:spcPct val="0"/>
              </a:spcBef>
              <a:spcAft>
                <a:spcPct val="35000"/>
              </a:spcAft>
              <a:buNone/>
            </a:pPr>
            <a:r>
              <a:rPr lang="en-US" sz="2800" kern="1200" dirty="0">
                <a:solidFill>
                  <a:schemeClr val="bg2">
                    <a:lumMod val="10000"/>
                  </a:schemeClr>
                </a:solidFill>
              </a:rPr>
              <a:t>Other resources at www.hudexchange.info</a:t>
            </a:r>
          </a:p>
        </p:txBody>
      </p:sp>
    </p:spTree>
    <p:extLst>
      <p:ext uri="{BB962C8B-B14F-4D97-AF65-F5344CB8AC3E}">
        <p14:creationId xmlns:p14="http://schemas.microsoft.com/office/powerpoint/2010/main" val="24208633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F021467-2933-0F80-9B8D-B87C10AAB0C2}"/>
              </a:ext>
            </a:extLst>
          </p:cNvPr>
          <p:cNvPicPr/>
          <p:nvPr/>
        </p:nvPicPr>
        <p:blipFill rotWithShape="1">
          <a:blip>
            <a:extLst>
              <a:ext uri="{96DAC541-7B7A-43D3-8B79-37D633B846F1}">
                <asvg:svgBlip xmlns:asvg="http://schemas.microsoft.com/office/drawing/2016/SVG/main" r:embed="rId2"/>
              </a:ext>
            </a:extLst>
          </a:blip>
          <a:srcRect l="4" t="13842" r="-3" b="27189"/>
          <a:stretch>
            <a:fillRect/>
          </a:stretch>
        </p:blipFill>
        <p:spPr>
          <a:xfrm>
            <a:off x="-47002" y="0"/>
            <a:ext cx="12286004" cy="4143982"/>
          </a:xfrm>
          <a:prstGeom prst="rect">
            <a:avLst/>
          </a:prstGeom>
        </p:spPr>
      </p:pic>
      <p:pic>
        <p:nvPicPr>
          <p:cNvPr id="3" name="Picture 2" descr="A white logo with a house on a black background&#10;&#10;Description automatically generated">
            <a:extLst>
              <a:ext uri="{FF2B5EF4-FFF2-40B4-BE49-F238E27FC236}">
                <a16:creationId xmlns:a16="http://schemas.microsoft.com/office/drawing/2014/main" id="{58447BF2-C08A-CC4E-876B-908F9EF119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9615" y="35319"/>
            <a:ext cx="4847752" cy="2446113"/>
          </a:xfrm>
          <a:prstGeom prst="rect">
            <a:avLst/>
          </a:prstGeom>
        </p:spPr>
      </p:pic>
      <p:pic>
        <p:nvPicPr>
          <p:cNvPr id="4" name="Graphic 3">
            <a:extLst>
              <a:ext uri="{FF2B5EF4-FFF2-40B4-BE49-F238E27FC236}">
                <a16:creationId xmlns:a16="http://schemas.microsoft.com/office/drawing/2014/main" id="{5424C8E2-8744-7A7D-868C-E2EC883001E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07543" y="2198450"/>
            <a:ext cx="12722068" cy="1635125"/>
          </a:xfrm>
          <a:prstGeom prst="rect">
            <a:avLst/>
          </a:prstGeom>
        </p:spPr>
      </p:pic>
      <p:pic>
        <p:nvPicPr>
          <p:cNvPr id="5" name="Graphic 4">
            <a:extLst>
              <a:ext uri="{FF2B5EF4-FFF2-40B4-BE49-F238E27FC236}">
                <a16:creationId xmlns:a16="http://schemas.microsoft.com/office/drawing/2014/main" id="{57FD9F23-B292-F4EA-6786-20E920524BC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7816" y="1939687"/>
            <a:ext cx="541538" cy="517525"/>
          </a:xfrm>
          <a:prstGeom prst="rect">
            <a:avLst/>
          </a:prstGeom>
        </p:spPr>
      </p:pic>
      <p:sp>
        <p:nvSpPr>
          <p:cNvPr id="6" name="TextBox 5">
            <a:extLst>
              <a:ext uri="{FF2B5EF4-FFF2-40B4-BE49-F238E27FC236}">
                <a16:creationId xmlns:a16="http://schemas.microsoft.com/office/drawing/2014/main" id="{830A5B66-5240-1C8B-9CEB-52D07A8240EF}"/>
              </a:ext>
            </a:extLst>
          </p:cNvPr>
          <p:cNvSpPr txBox="1"/>
          <p:nvPr/>
        </p:nvSpPr>
        <p:spPr>
          <a:xfrm>
            <a:off x="3996145" y="4462365"/>
            <a:ext cx="5483756" cy="1569660"/>
          </a:xfrm>
          <a:prstGeom prst="rect">
            <a:avLst/>
          </a:prstGeom>
          <a:noFill/>
        </p:spPr>
        <p:txBody>
          <a:bodyPr wrap="square">
            <a:spAutoFit/>
          </a:bodyPr>
          <a:lstStyle/>
          <a:p>
            <a:r>
              <a:rPr lang="en-US" sz="3200" b="1" dirty="0">
                <a:solidFill>
                  <a:schemeClr val="accent1">
                    <a:lumMod val="50000"/>
                  </a:schemeClr>
                </a:solidFill>
              </a:rPr>
              <a:t>Julie Brooks</a:t>
            </a:r>
          </a:p>
          <a:p>
            <a:r>
              <a:rPr lang="en-US" sz="3200" dirty="0"/>
              <a:t>601-718-4621</a:t>
            </a:r>
          </a:p>
          <a:p>
            <a:r>
              <a:rPr lang="en-US" sz="3200" dirty="0">
                <a:hlinkClick r:id="rId6"/>
              </a:rPr>
              <a:t>Julie.Brooks@mshc.com</a:t>
            </a:r>
            <a:endParaRPr lang="en-US" sz="3200" dirty="0"/>
          </a:p>
        </p:txBody>
      </p:sp>
    </p:spTree>
    <p:extLst>
      <p:ext uri="{BB962C8B-B14F-4D97-AF65-F5344CB8AC3E}">
        <p14:creationId xmlns:p14="http://schemas.microsoft.com/office/powerpoint/2010/main" val="22624800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8F3DF-D196-39AB-4253-1D620A60D66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7241035-3333-A187-5B4F-3725152A377E}"/>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3" name="Picture 2" descr="A picture containing orange, outdoor object&#10;&#10;AI-generated content may be incorrect.">
            <a:extLst>
              <a:ext uri="{FF2B5EF4-FFF2-40B4-BE49-F238E27FC236}">
                <a16:creationId xmlns:a16="http://schemas.microsoft.com/office/drawing/2014/main" id="{15771984-0767-5852-9E84-4CBCE647F184}"/>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
        <p:nvSpPr>
          <p:cNvPr id="5" name="TextBox 4">
            <a:extLst>
              <a:ext uri="{FF2B5EF4-FFF2-40B4-BE49-F238E27FC236}">
                <a16:creationId xmlns:a16="http://schemas.microsoft.com/office/drawing/2014/main" id="{C9B86AF7-8443-D244-C721-1AB8B27C0D3D}"/>
              </a:ext>
            </a:extLst>
          </p:cNvPr>
          <p:cNvSpPr txBox="1"/>
          <p:nvPr/>
        </p:nvSpPr>
        <p:spPr>
          <a:xfrm>
            <a:off x="1568712" y="2784924"/>
            <a:ext cx="9054576" cy="923330"/>
          </a:xfrm>
          <a:prstGeom prst="rect">
            <a:avLst/>
          </a:prstGeom>
          <a:noFill/>
        </p:spPr>
        <p:txBody>
          <a:bodyPr wrap="square" rtlCol="0">
            <a:spAutoFit/>
          </a:bodyPr>
          <a:lstStyle/>
          <a:p>
            <a:pPr algn="ctr"/>
            <a:r>
              <a:rPr lang="en-US" sz="5400" b="1" dirty="0">
                <a:solidFill>
                  <a:schemeClr val="accent4"/>
                </a:solidFill>
              </a:rPr>
              <a:t>THE END</a:t>
            </a:r>
          </a:p>
        </p:txBody>
      </p:sp>
    </p:spTree>
    <p:extLst>
      <p:ext uri="{BB962C8B-B14F-4D97-AF65-F5344CB8AC3E}">
        <p14:creationId xmlns:p14="http://schemas.microsoft.com/office/powerpoint/2010/main" val="290407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1635CA42-5FFF-D75C-F5B5-7A1674A49E82}"/>
              </a:ext>
            </a:extLst>
          </p:cNvPr>
          <p:cNvSpPr/>
          <p:nvPr/>
        </p:nvSpPr>
        <p:spPr>
          <a:xfrm>
            <a:off x="2867523" y="4838388"/>
            <a:ext cx="8403566" cy="1045807"/>
          </a:xfrm>
          <a:prstGeom prst="roundRect">
            <a:avLst>
              <a:gd name="adj" fmla="val 10000"/>
            </a:avLst>
          </a:prstGeom>
          <a:solidFill>
            <a:schemeClr val="bg1"/>
          </a:solidFill>
          <a:ln w="38100">
            <a:solidFill>
              <a:schemeClr val="accent6"/>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Rectangle: Rounded Corners 9">
            <a:extLst>
              <a:ext uri="{FF2B5EF4-FFF2-40B4-BE49-F238E27FC236}">
                <a16:creationId xmlns:a16="http://schemas.microsoft.com/office/drawing/2014/main" id="{FCBB847B-3666-F6D5-EFE8-BD8BE0A536A5}"/>
              </a:ext>
            </a:extLst>
          </p:cNvPr>
          <p:cNvSpPr/>
          <p:nvPr/>
        </p:nvSpPr>
        <p:spPr>
          <a:xfrm>
            <a:off x="1224951" y="3122912"/>
            <a:ext cx="8403566" cy="1045807"/>
          </a:xfrm>
          <a:prstGeom prst="roundRect">
            <a:avLst>
              <a:gd name="adj" fmla="val 10000"/>
            </a:avLst>
          </a:prstGeom>
          <a:solidFill>
            <a:schemeClr val="bg1"/>
          </a:solidFill>
          <a:ln w="38100">
            <a:solidFill>
              <a:schemeClr val="accent2"/>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 name="Title 1">
            <a:extLst>
              <a:ext uri="{FF2B5EF4-FFF2-40B4-BE49-F238E27FC236}">
                <a16:creationId xmlns:a16="http://schemas.microsoft.com/office/drawing/2014/main" id="{DEA85DD7-028D-F09F-4A39-3522F30C52A7}"/>
              </a:ext>
            </a:extLst>
          </p:cNvPr>
          <p:cNvSpPr txBox="1">
            <a:spLocks/>
          </p:cNvSpPr>
          <p:nvPr/>
        </p:nvSpPr>
        <p:spPr>
          <a:xfrm>
            <a:off x="838200" y="430638"/>
            <a:ext cx="10515600" cy="822041"/>
          </a:xfrm>
          <a:prstGeom prst="rect">
            <a:avLst/>
          </a:prstGeom>
        </p:spPr>
        <p:txBody>
          <a:bodyPr/>
          <a:lstStyle>
            <a:lvl1pPr algn="l" defTabSz="914400" rtl="0" eaLnBrk="1" latinLnBrk="0" hangingPunct="1">
              <a:lnSpc>
                <a:spcPct val="90000"/>
              </a:lnSpc>
              <a:spcBef>
                <a:spcPct val="0"/>
              </a:spcBef>
              <a:buNone/>
              <a:defRPr sz="4400" b="1" kern="1200">
                <a:solidFill>
                  <a:schemeClr val="accent4"/>
                </a:solidFill>
                <a:latin typeface="+mj-lt"/>
                <a:ea typeface="+mj-ea"/>
                <a:cs typeface="+mj-cs"/>
              </a:defRPr>
            </a:lvl1pPr>
          </a:lstStyle>
          <a:p>
            <a:r>
              <a:rPr lang="en-US">
                <a:latin typeface="+mn-lt"/>
              </a:rPr>
              <a:t>CHDO Set-Aside</a:t>
            </a:r>
            <a:endParaRPr lang="en-US" dirty="0">
              <a:latin typeface="+mn-lt"/>
            </a:endParaRPr>
          </a:p>
        </p:txBody>
      </p:sp>
      <p:sp>
        <p:nvSpPr>
          <p:cNvPr id="3" name="Rectangle: Rounded Corners 2">
            <a:extLst>
              <a:ext uri="{FF2B5EF4-FFF2-40B4-BE49-F238E27FC236}">
                <a16:creationId xmlns:a16="http://schemas.microsoft.com/office/drawing/2014/main" id="{95EBC6E5-8F7D-B940-B3BD-41ECD170CE57}"/>
              </a:ext>
            </a:extLst>
          </p:cNvPr>
          <p:cNvSpPr/>
          <p:nvPr/>
        </p:nvSpPr>
        <p:spPr>
          <a:xfrm>
            <a:off x="2638964" y="1474018"/>
            <a:ext cx="8403566" cy="1045808"/>
          </a:xfrm>
          <a:prstGeom prst="roundRect">
            <a:avLst>
              <a:gd name="adj" fmla="val 10000"/>
            </a:avLst>
          </a:prstGeom>
          <a:solidFill>
            <a:schemeClr val="bg1"/>
          </a:solidFill>
          <a:ln w="38100">
            <a:solidFill>
              <a:schemeClr val="accent5"/>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pic>
        <p:nvPicPr>
          <p:cNvPr id="5" name="Picture 4">
            <a:extLst>
              <a:ext uri="{FF2B5EF4-FFF2-40B4-BE49-F238E27FC236}">
                <a16:creationId xmlns:a16="http://schemas.microsoft.com/office/drawing/2014/main" id="{62AD60CD-8D01-13BE-D049-04E72C85F2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2266" y="1026543"/>
            <a:ext cx="2251494" cy="2114733"/>
          </a:xfrm>
          <a:prstGeom prst="rect">
            <a:avLst/>
          </a:prstGeom>
        </p:spPr>
      </p:pic>
      <p:sp>
        <p:nvSpPr>
          <p:cNvPr id="7" name="TextBox 6">
            <a:extLst>
              <a:ext uri="{FF2B5EF4-FFF2-40B4-BE49-F238E27FC236}">
                <a16:creationId xmlns:a16="http://schemas.microsoft.com/office/drawing/2014/main" id="{E14E1EDB-CD7C-F070-1B08-5F41E6BF8FFE}"/>
              </a:ext>
            </a:extLst>
          </p:cNvPr>
          <p:cNvSpPr txBox="1"/>
          <p:nvPr/>
        </p:nvSpPr>
        <p:spPr>
          <a:xfrm>
            <a:off x="4063760" y="1796867"/>
            <a:ext cx="6675408" cy="400110"/>
          </a:xfrm>
          <a:prstGeom prst="rect">
            <a:avLst/>
          </a:prstGeom>
          <a:noFill/>
        </p:spPr>
        <p:txBody>
          <a:bodyPr wrap="square">
            <a:spAutoFit/>
          </a:bodyPr>
          <a:lstStyle/>
          <a:p>
            <a:pPr lvl="0">
              <a:lnSpc>
                <a:spcPct val="100000"/>
              </a:lnSpc>
            </a:pPr>
            <a:r>
              <a:rPr lang="en-US" sz="2000" dirty="0">
                <a:solidFill>
                  <a:schemeClr val="bg2">
                    <a:lumMod val="10000"/>
                  </a:schemeClr>
                </a:solidFill>
                <a:latin typeface="Arial" panose="020B0604020202020204" pitchFamily="34" charset="0"/>
                <a:cs typeface="Arial" panose="020B0604020202020204" pitchFamily="34" charset="0"/>
              </a:rPr>
              <a:t>HOME-CHDO Program 2026 Allocation: $1,407,229.86</a:t>
            </a:r>
          </a:p>
        </p:txBody>
      </p:sp>
      <p:sp>
        <p:nvSpPr>
          <p:cNvPr id="11" name="TextBox 10">
            <a:extLst>
              <a:ext uri="{FF2B5EF4-FFF2-40B4-BE49-F238E27FC236}">
                <a16:creationId xmlns:a16="http://schemas.microsoft.com/office/drawing/2014/main" id="{0BB1AF6C-8E0F-62E5-872C-45063CC4A6A5}"/>
              </a:ext>
            </a:extLst>
          </p:cNvPr>
          <p:cNvSpPr txBox="1"/>
          <p:nvPr/>
        </p:nvSpPr>
        <p:spPr>
          <a:xfrm>
            <a:off x="2649747" y="3445760"/>
            <a:ext cx="6675408" cy="400110"/>
          </a:xfrm>
          <a:prstGeom prst="rect">
            <a:avLst/>
          </a:prstGeom>
          <a:noFill/>
        </p:spPr>
        <p:txBody>
          <a:bodyPr wrap="square">
            <a:spAutoFit/>
          </a:bodyPr>
          <a:lstStyle/>
          <a:p>
            <a:pPr lvl="0">
              <a:lnSpc>
                <a:spcPct val="100000"/>
              </a:lnSpc>
            </a:pPr>
            <a:r>
              <a:rPr lang="en-US" sz="2000" dirty="0">
                <a:solidFill>
                  <a:schemeClr val="bg2">
                    <a:lumMod val="10000"/>
                  </a:schemeClr>
                </a:solidFill>
                <a:latin typeface="Arial" panose="020B0604020202020204" pitchFamily="34" charset="0"/>
                <a:cs typeface="Arial" panose="020B0604020202020204" pitchFamily="34" charset="0"/>
              </a:rPr>
              <a:t>Total CHDO Program Funds Available: $9,132,535.13 </a:t>
            </a:r>
          </a:p>
        </p:txBody>
      </p:sp>
      <p:pic>
        <p:nvPicPr>
          <p:cNvPr id="14" name="Picture 13">
            <a:extLst>
              <a:ext uri="{FF2B5EF4-FFF2-40B4-BE49-F238E27FC236}">
                <a16:creationId xmlns:a16="http://schemas.microsoft.com/office/drawing/2014/main" id="{EEAACDDB-12C3-123B-9815-B67F646836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7070" y="4175793"/>
            <a:ext cx="2144340" cy="2114734"/>
          </a:xfrm>
          <a:prstGeom prst="rect">
            <a:avLst/>
          </a:prstGeom>
        </p:spPr>
      </p:pic>
      <p:pic>
        <p:nvPicPr>
          <p:cNvPr id="9" name="Picture 8">
            <a:extLst>
              <a:ext uri="{FF2B5EF4-FFF2-40B4-BE49-F238E27FC236}">
                <a16:creationId xmlns:a16="http://schemas.microsoft.com/office/drawing/2014/main" id="{D9360725-71CA-2B4B-3FD2-08DA649E8C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003" y="2723655"/>
            <a:ext cx="2495744" cy="2461286"/>
          </a:xfrm>
          <a:prstGeom prst="rect">
            <a:avLst/>
          </a:prstGeom>
        </p:spPr>
      </p:pic>
      <p:sp>
        <p:nvSpPr>
          <p:cNvPr id="15" name="TextBox 14">
            <a:extLst>
              <a:ext uri="{FF2B5EF4-FFF2-40B4-BE49-F238E27FC236}">
                <a16:creationId xmlns:a16="http://schemas.microsoft.com/office/drawing/2014/main" id="{63288183-C592-D79D-4C98-78CA289ECB87}"/>
              </a:ext>
            </a:extLst>
          </p:cNvPr>
          <p:cNvSpPr txBox="1"/>
          <p:nvPr/>
        </p:nvSpPr>
        <p:spPr>
          <a:xfrm>
            <a:off x="4249186" y="5161236"/>
            <a:ext cx="6675408" cy="400110"/>
          </a:xfrm>
          <a:prstGeom prst="rect">
            <a:avLst/>
          </a:prstGeom>
          <a:noFill/>
        </p:spPr>
        <p:txBody>
          <a:bodyPr wrap="square">
            <a:spAutoFit/>
          </a:bodyPr>
          <a:lstStyle/>
          <a:p>
            <a:pPr lvl="0">
              <a:lnSpc>
                <a:spcPct val="100000"/>
              </a:lnSpc>
            </a:pPr>
            <a:r>
              <a:rPr lang="en-US" sz="2000" dirty="0">
                <a:solidFill>
                  <a:schemeClr val="bg2">
                    <a:lumMod val="10000"/>
                  </a:schemeClr>
                </a:solidFill>
                <a:latin typeface="Arial" panose="020B0604020202020204" pitchFamily="34" charset="0"/>
                <a:cs typeface="Arial" panose="020B0604020202020204" pitchFamily="34" charset="0"/>
              </a:rPr>
              <a:t>Total CHDO Operating Funds Available: $919,000.00 </a:t>
            </a:r>
          </a:p>
        </p:txBody>
      </p:sp>
    </p:spTree>
    <p:extLst>
      <p:ext uri="{BB962C8B-B14F-4D97-AF65-F5344CB8AC3E}">
        <p14:creationId xmlns:p14="http://schemas.microsoft.com/office/powerpoint/2010/main" val="2265247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C1464-B4E9-EC81-3F91-603D3B6621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317551-E4F9-CC5F-A4D4-8629B685FD18}"/>
              </a:ext>
            </a:extLst>
          </p:cNvPr>
          <p:cNvSpPr>
            <a:spLocks noGrp="1"/>
          </p:cNvSpPr>
          <p:nvPr>
            <p:ph type="title"/>
          </p:nvPr>
        </p:nvSpPr>
        <p:spPr/>
        <p:txBody>
          <a:bodyPr/>
          <a:lstStyle/>
          <a:p>
            <a:r>
              <a:rPr lang="en-US" b="1" dirty="0">
                <a:latin typeface="+mn-lt"/>
              </a:rPr>
              <a:t>Participating Jurisdictions </a:t>
            </a:r>
            <a:endParaRPr lang="en-US" dirty="0">
              <a:latin typeface="+mn-lt"/>
            </a:endParaRPr>
          </a:p>
        </p:txBody>
      </p:sp>
      <p:sp>
        <p:nvSpPr>
          <p:cNvPr id="3" name="Content Placeholder 2">
            <a:extLst>
              <a:ext uri="{FF2B5EF4-FFF2-40B4-BE49-F238E27FC236}">
                <a16:creationId xmlns:a16="http://schemas.microsoft.com/office/drawing/2014/main" id="{8E042226-BDED-66B8-1553-5E25F06CCAFC}"/>
              </a:ext>
            </a:extLst>
          </p:cNvPr>
          <p:cNvSpPr>
            <a:spLocks noGrp="1"/>
          </p:cNvSpPr>
          <p:nvPr>
            <p:ph idx="1"/>
          </p:nvPr>
        </p:nvSpPr>
        <p:spPr/>
        <p:txBody>
          <a:bodyPr/>
          <a:lstStyle/>
          <a:p>
            <a:pPr marL="0" indent="0">
              <a:buNone/>
            </a:pPr>
            <a:r>
              <a:rPr lang="en-US" dirty="0">
                <a:ea typeface="Calibri" panose="020F0502020204030204" pitchFamily="34" charset="0"/>
              </a:rPr>
              <a:t>To be eligible for the CHDO Set-Aside funding, non-profit organizations must be Certified through their Participating Jurisdiction. </a:t>
            </a:r>
          </a:p>
          <a:p>
            <a:pPr lvl="5"/>
            <a:r>
              <a:rPr lang="en-US" sz="2800" dirty="0"/>
              <a:t>Gulf Coast: Gulf Coast Consortium </a:t>
            </a:r>
          </a:p>
          <a:p>
            <a:pPr lvl="5"/>
            <a:r>
              <a:rPr lang="en-US" sz="2800" dirty="0"/>
              <a:t>Hattiesburg: City of Hattiesburg</a:t>
            </a:r>
          </a:p>
          <a:p>
            <a:pPr lvl="5"/>
            <a:r>
              <a:rPr lang="en-US" sz="2800" dirty="0"/>
              <a:t>Jackson: City of Jackson</a:t>
            </a:r>
          </a:p>
          <a:p>
            <a:pPr lvl="5"/>
            <a:r>
              <a:rPr lang="en-US" sz="2800" dirty="0"/>
              <a:t>Statewide: Mississippi Home Corporation</a:t>
            </a:r>
          </a:p>
          <a:p>
            <a:endParaRPr lang="en-US" dirty="0"/>
          </a:p>
        </p:txBody>
      </p:sp>
    </p:spTree>
    <p:extLst>
      <p:ext uri="{BB962C8B-B14F-4D97-AF65-F5344CB8AC3E}">
        <p14:creationId xmlns:p14="http://schemas.microsoft.com/office/powerpoint/2010/main" val="2911556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3C895-27FE-3DAB-E249-62D40574156F}"/>
              </a:ext>
            </a:extLst>
          </p:cNvPr>
          <p:cNvSpPr txBox="1">
            <a:spLocks/>
          </p:cNvSpPr>
          <p:nvPr/>
        </p:nvSpPr>
        <p:spPr>
          <a:xfrm>
            <a:off x="838200" y="856206"/>
            <a:ext cx="10515600" cy="1009934"/>
          </a:xfrm>
          <a:prstGeom prst="rect">
            <a:avLst/>
          </a:prstGeom>
        </p:spPr>
        <p:txBody>
          <a:bodyPr/>
          <a:lstStyle>
            <a:lvl1pPr algn="l" defTabSz="914400" rtl="0" eaLnBrk="1" latinLnBrk="0" hangingPunct="1">
              <a:lnSpc>
                <a:spcPct val="90000"/>
              </a:lnSpc>
              <a:spcBef>
                <a:spcPct val="0"/>
              </a:spcBef>
              <a:buNone/>
              <a:defRPr sz="4400" b="1" kern="1200">
                <a:solidFill>
                  <a:schemeClr val="accent4"/>
                </a:solidFill>
                <a:latin typeface="+mj-lt"/>
                <a:ea typeface="+mj-ea"/>
                <a:cs typeface="+mj-cs"/>
              </a:defRPr>
            </a:lvl1pPr>
          </a:lstStyle>
          <a:p>
            <a:r>
              <a:rPr lang="en-US">
                <a:latin typeface="+mn-lt"/>
              </a:rPr>
              <a:t>CHDO Qualifying Criteria</a:t>
            </a:r>
            <a:endParaRPr lang="en-US" dirty="0">
              <a:latin typeface="+mn-lt"/>
            </a:endParaRPr>
          </a:p>
        </p:txBody>
      </p:sp>
      <p:pic>
        <p:nvPicPr>
          <p:cNvPr id="5" name="Picture 4">
            <a:extLst>
              <a:ext uri="{FF2B5EF4-FFF2-40B4-BE49-F238E27FC236}">
                <a16:creationId xmlns:a16="http://schemas.microsoft.com/office/drawing/2014/main" id="{9999B7AD-409A-BF0D-3490-14B4B741F9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837" y="2217490"/>
            <a:ext cx="2885252" cy="2709995"/>
          </a:xfrm>
          <a:prstGeom prst="rect">
            <a:avLst/>
          </a:prstGeom>
        </p:spPr>
      </p:pic>
      <p:pic>
        <p:nvPicPr>
          <p:cNvPr id="7" name="Picture 6">
            <a:extLst>
              <a:ext uri="{FF2B5EF4-FFF2-40B4-BE49-F238E27FC236}">
                <a16:creationId xmlns:a16="http://schemas.microsoft.com/office/drawing/2014/main" id="{6CF911D2-2E6C-8FB9-EF40-B65CEBEAB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9151" y="2217490"/>
            <a:ext cx="2885252" cy="2845416"/>
          </a:xfrm>
          <a:prstGeom prst="rect">
            <a:avLst/>
          </a:prstGeom>
        </p:spPr>
      </p:pic>
      <p:pic>
        <p:nvPicPr>
          <p:cNvPr id="9" name="Picture 8">
            <a:extLst>
              <a:ext uri="{FF2B5EF4-FFF2-40B4-BE49-F238E27FC236}">
                <a16:creationId xmlns:a16="http://schemas.microsoft.com/office/drawing/2014/main" id="{ED7A1635-0AE7-F76E-2F50-1DC73DDD54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6857" y="2092566"/>
            <a:ext cx="3086794" cy="2899295"/>
          </a:xfrm>
          <a:prstGeom prst="rect">
            <a:avLst/>
          </a:prstGeom>
        </p:spPr>
      </p:pic>
      <p:sp>
        <p:nvSpPr>
          <p:cNvPr id="10" name="TextBox 9">
            <a:extLst>
              <a:ext uri="{FF2B5EF4-FFF2-40B4-BE49-F238E27FC236}">
                <a16:creationId xmlns:a16="http://schemas.microsoft.com/office/drawing/2014/main" id="{1F503D84-ABF1-3F62-5BFB-C7B83C3AE0C9}"/>
              </a:ext>
            </a:extLst>
          </p:cNvPr>
          <p:cNvSpPr txBox="1"/>
          <p:nvPr/>
        </p:nvSpPr>
        <p:spPr>
          <a:xfrm>
            <a:off x="1464843" y="5112378"/>
            <a:ext cx="2093239" cy="461665"/>
          </a:xfrm>
          <a:prstGeom prst="rect">
            <a:avLst/>
          </a:prstGeom>
          <a:noFill/>
        </p:spPr>
        <p:txBody>
          <a:bodyPr wrap="square">
            <a:spAutoFit/>
          </a:bodyPr>
          <a:lstStyle/>
          <a:p>
            <a:pPr lvl="0" algn="ctr">
              <a:lnSpc>
                <a:spcPct val="100000"/>
              </a:lnSpc>
            </a:pPr>
            <a:r>
              <a:rPr lang="en-US" sz="2400" dirty="0">
                <a:solidFill>
                  <a:schemeClr val="bg2">
                    <a:lumMod val="10000"/>
                  </a:schemeClr>
                </a:solidFill>
                <a:latin typeface="Arial" panose="020B0604020202020204" pitchFamily="34" charset="0"/>
                <a:cs typeface="Arial" panose="020B0604020202020204" pitchFamily="34" charset="0"/>
              </a:rPr>
              <a:t>Legal Status</a:t>
            </a:r>
          </a:p>
        </p:txBody>
      </p:sp>
      <p:sp>
        <p:nvSpPr>
          <p:cNvPr id="11" name="TextBox 10">
            <a:extLst>
              <a:ext uri="{FF2B5EF4-FFF2-40B4-BE49-F238E27FC236}">
                <a16:creationId xmlns:a16="http://schemas.microsoft.com/office/drawing/2014/main" id="{9AC34754-785E-F2D1-F7C9-CA83AC3F6C4A}"/>
              </a:ext>
            </a:extLst>
          </p:cNvPr>
          <p:cNvSpPr txBox="1"/>
          <p:nvPr/>
        </p:nvSpPr>
        <p:spPr>
          <a:xfrm>
            <a:off x="4685998" y="5112378"/>
            <a:ext cx="2348947" cy="830997"/>
          </a:xfrm>
          <a:prstGeom prst="rect">
            <a:avLst/>
          </a:prstGeom>
          <a:noFill/>
        </p:spPr>
        <p:txBody>
          <a:bodyPr wrap="square">
            <a:spAutoFit/>
          </a:bodyPr>
          <a:lstStyle/>
          <a:p>
            <a:pPr lvl="0" algn="ctr">
              <a:lnSpc>
                <a:spcPct val="100000"/>
              </a:lnSpc>
            </a:pPr>
            <a:r>
              <a:rPr lang="en-US" sz="2400" dirty="0">
                <a:solidFill>
                  <a:schemeClr val="bg2">
                    <a:lumMod val="10000"/>
                  </a:schemeClr>
                </a:solidFill>
                <a:latin typeface="Arial" panose="020B0604020202020204" pitchFamily="34" charset="0"/>
                <a:cs typeface="Arial" panose="020B0604020202020204" pitchFamily="34" charset="0"/>
              </a:rPr>
              <a:t>Organizational</a:t>
            </a:r>
          </a:p>
          <a:p>
            <a:pPr lvl="0" algn="ctr">
              <a:lnSpc>
                <a:spcPct val="100000"/>
              </a:lnSpc>
            </a:pPr>
            <a:r>
              <a:rPr lang="en-US" sz="2400" dirty="0">
                <a:solidFill>
                  <a:schemeClr val="bg2">
                    <a:lumMod val="10000"/>
                  </a:schemeClr>
                </a:solidFill>
                <a:latin typeface="Arial" panose="020B0604020202020204" pitchFamily="34" charset="0"/>
                <a:cs typeface="Arial" panose="020B0604020202020204" pitchFamily="34" charset="0"/>
              </a:rPr>
              <a:t>Structure</a:t>
            </a:r>
          </a:p>
        </p:txBody>
      </p:sp>
      <p:sp>
        <p:nvSpPr>
          <p:cNvPr id="12" name="TextBox 11">
            <a:extLst>
              <a:ext uri="{FF2B5EF4-FFF2-40B4-BE49-F238E27FC236}">
                <a16:creationId xmlns:a16="http://schemas.microsoft.com/office/drawing/2014/main" id="{36B609E5-DC9D-79DA-3645-E27AF5319FFB}"/>
              </a:ext>
            </a:extLst>
          </p:cNvPr>
          <p:cNvSpPr txBox="1"/>
          <p:nvPr/>
        </p:nvSpPr>
        <p:spPr>
          <a:xfrm>
            <a:off x="8162861" y="5106421"/>
            <a:ext cx="2348947" cy="830997"/>
          </a:xfrm>
          <a:prstGeom prst="rect">
            <a:avLst/>
          </a:prstGeom>
          <a:noFill/>
        </p:spPr>
        <p:txBody>
          <a:bodyPr wrap="square">
            <a:spAutoFit/>
          </a:bodyPr>
          <a:lstStyle/>
          <a:p>
            <a:pPr lvl="0" algn="ctr">
              <a:lnSpc>
                <a:spcPct val="100000"/>
              </a:lnSpc>
            </a:pPr>
            <a:r>
              <a:rPr lang="en-US" sz="2400" dirty="0">
                <a:solidFill>
                  <a:schemeClr val="bg2">
                    <a:lumMod val="10000"/>
                  </a:schemeClr>
                </a:solidFill>
                <a:latin typeface="Arial" panose="020B0604020202020204" pitchFamily="34" charset="0"/>
                <a:cs typeface="Arial" panose="020B0604020202020204" pitchFamily="34" charset="0"/>
              </a:rPr>
              <a:t>Capacity and Experience</a:t>
            </a:r>
          </a:p>
        </p:txBody>
      </p:sp>
    </p:spTree>
    <p:extLst>
      <p:ext uri="{BB962C8B-B14F-4D97-AF65-F5344CB8AC3E}">
        <p14:creationId xmlns:p14="http://schemas.microsoft.com/office/powerpoint/2010/main" val="1452437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4E2D0-2B2D-ADE9-20DF-EFE2B3597699}"/>
              </a:ext>
            </a:extLst>
          </p:cNvPr>
          <p:cNvSpPr>
            <a:spLocks noGrp="1"/>
          </p:cNvSpPr>
          <p:nvPr>
            <p:ph type="title"/>
          </p:nvPr>
        </p:nvSpPr>
        <p:spPr>
          <a:xfrm>
            <a:off x="449580" y="629813"/>
            <a:ext cx="10515600" cy="1009934"/>
          </a:xfrm>
        </p:spPr>
        <p:txBody>
          <a:bodyPr/>
          <a:lstStyle/>
          <a:p>
            <a:r>
              <a:rPr lang="en-US" b="1" dirty="0">
                <a:latin typeface="+mn-lt"/>
              </a:rPr>
              <a:t>Legal Status</a:t>
            </a:r>
            <a:endParaRPr lang="en-US" dirty="0">
              <a:latin typeface="+mn-lt"/>
            </a:endParaRPr>
          </a:p>
        </p:txBody>
      </p:sp>
      <p:sp>
        <p:nvSpPr>
          <p:cNvPr id="3" name="Content Placeholder 2">
            <a:extLst>
              <a:ext uri="{FF2B5EF4-FFF2-40B4-BE49-F238E27FC236}">
                <a16:creationId xmlns:a16="http://schemas.microsoft.com/office/drawing/2014/main" id="{97013641-AE7F-CA12-7EFA-3508745A3D44}"/>
              </a:ext>
            </a:extLst>
          </p:cNvPr>
          <p:cNvSpPr>
            <a:spLocks noGrp="1"/>
          </p:cNvSpPr>
          <p:nvPr>
            <p:ph idx="1"/>
          </p:nvPr>
        </p:nvSpPr>
        <p:spPr>
          <a:xfrm>
            <a:off x="838200" y="1725930"/>
            <a:ext cx="10515600" cy="4502257"/>
          </a:xfrm>
        </p:spPr>
        <p:txBody>
          <a:bodyPr>
            <a:normAutofit fontScale="92500"/>
          </a:bodyPr>
          <a:lstStyle/>
          <a:p>
            <a:r>
              <a:rPr lang="en-US" b="1" dirty="0"/>
              <a:t>Organized under State/Local Law : </a:t>
            </a:r>
            <a:r>
              <a:rPr lang="en-US" dirty="0"/>
              <a:t>Evidenced in either Charter or Articles of Incorporation</a:t>
            </a:r>
          </a:p>
          <a:p>
            <a:pPr>
              <a:spcAft>
                <a:spcPts val="600"/>
              </a:spcAft>
            </a:pPr>
            <a:r>
              <a:rPr lang="en-US" b="1" dirty="0"/>
              <a:t>Non-Profit Status:</a:t>
            </a:r>
            <a:r>
              <a:rPr lang="en-US" dirty="0"/>
              <a:t> 501 (c)(3) or (c) 4 – certificate from the IRS</a:t>
            </a:r>
          </a:p>
          <a:p>
            <a:pPr>
              <a:spcAft>
                <a:spcPts val="600"/>
              </a:spcAft>
            </a:pPr>
            <a:r>
              <a:rPr lang="en-US" b="1" dirty="0"/>
              <a:t>No Individual Benefit: </a:t>
            </a:r>
            <a:r>
              <a:rPr lang="en-US" dirty="0"/>
              <a:t>No part of a CHDO’s net earnings may benefit any member, founder, contributor, or individual. </a:t>
            </a:r>
          </a:p>
          <a:p>
            <a:pPr>
              <a:spcAft>
                <a:spcPts val="600"/>
              </a:spcAft>
            </a:pPr>
            <a:r>
              <a:rPr lang="en-US" b="1" dirty="0"/>
              <a:t>Purpose of the Organization:</a:t>
            </a:r>
            <a:r>
              <a:rPr lang="en-US" dirty="0"/>
              <a:t> Must be the provision of safe, decent affordable housing to low-income households.</a:t>
            </a:r>
          </a:p>
          <a:p>
            <a:pPr>
              <a:spcAft>
                <a:spcPts val="600"/>
              </a:spcAft>
            </a:pPr>
            <a:r>
              <a:rPr lang="en-US" b="1" dirty="0"/>
              <a:t>Clearly Defined Geographic Service Area: </a:t>
            </a:r>
            <a:r>
              <a:rPr lang="en-US" dirty="0"/>
              <a:t>Statewide not allowed. </a:t>
            </a:r>
          </a:p>
          <a:p>
            <a:pPr>
              <a:spcAft>
                <a:spcPts val="600"/>
              </a:spcAft>
            </a:pPr>
            <a:r>
              <a:rPr lang="en-US" b="1" dirty="0"/>
              <a:t>Registered in SAM.gov </a:t>
            </a:r>
            <a:r>
              <a:rPr lang="en-US" dirty="0"/>
              <a:t>– Must be registered prior to funding.  </a:t>
            </a:r>
          </a:p>
          <a:p>
            <a:endParaRPr lang="en-US" dirty="0"/>
          </a:p>
        </p:txBody>
      </p:sp>
    </p:spTree>
    <p:extLst>
      <p:ext uri="{BB962C8B-B14F-4D97-AF65-F5344CB8AC3E}">
        <p14:creationId xmlns:p14="http://schemas.microsoft.com/office/powerpoint/2010/main" val="3105341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776BC-C652-109E-996C-1658837CEF4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BE83AD3-B1DC-B366-401B-F57D837FDBEC}"/>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3" name="Picture 2" descr="A picture containing orange, outdoor object&#10;&#10;AI-generated content may be incorrect.">
            <a:extLst>
              <a:ext uri="{FF2B5EF4-FFF2-40B4-BE49-F238E27FC236}">
                <a16:creationId xmlns:a16="http://schemas.microsoft.com/office/drawing/2014/main" id="{F61DC122-976A-A21F-098B-69E0427C38BB}"/>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
        <p:nvSpPr>
          <p:cNvPr id="5" name="TextBox 4">
            <a:extLst>
              <a:ext uri="{FF2B5EF4-FFF2-40B4-BE49-F238E27FC236}">
                <a16:creationId xmlns:a16="http://schemas.microsoft.com/office/drawing/2014/main" id="{79AD6752-417B-A0A1-70C3-398FCC552D4D}"/>
              </a:ext>
            </a:extLst>
          </p:cNvPr>
          <p:cNvSpPr txBox="1"/>
          <p:nvPr/>
        </p:nvSpPr>
        <p:spPr>
          <a:xfrm>
            <a:off x="1568712" y="2551837"/>
            <a:ext cx="9054576" cy="1754326"/>
          </a:xfrm>
          <a:prstGeom prst="rect">
            <a:avLst/>
          </a:prstGeom>
          <a:noFill/>
        </p:spPr>
        <p:txBody>
          <a:bodyPr wrap="square" rtlCol="0">
            <a:spAutoFit/>
          </a:bodyPr>
          <a:lstStyle/>
          <a:p>
            <a:pPr algn="ctr"/>
            <a:r>
              <a:rPr lang="en-US" sz="5400" b="1" dirty="0">
                <a:solidFill>
                  <a:schemeClr val="accent4"/>
                </a:solidFill>
              </a:rPr>
              <a:t>Organizational</a:t>
            </a:r>
          </a:p>
          <a:p>
            <a:pPr algn="ctr"/>
            <a:r>
              <a:rPr lang="en-US" sz="5400" b="1" dirty="0">
                <a:solidFill>
                  <a:schemeClr val="accent4"/>
                </a:solidFill>
              </a:rPr>
              <a:t>Structure</a:t>
            </a:r>
          </a:p>
        </p:txBody>
      </p:sp>
    </p:spTree>
    <p:extLst>
      <p:ext uri="{BB962C8B-B14F-4D97-AF65-F5344CB8AC3E}">
        <p14:creationId xmlns:p14="http://schemas.microsoft.com/office/powerpoint/2010/main" val="320801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onference 2026">
      <a:dk1>
        <a:srgbClr val="1B2650"/>
      </a:dk1>
      <a:lt1>
        <a:sysClr val="window" lastClr="FFFFFF"/>
      </a:lt1>
      <a:dk2>
        <a:srgbClr val="1B2650"/>
      </a:dk2>
      <a:lt2>
        <a:srgbClr val="E8E8E8"/>
      </a:lt2>
      <a:accent1>
        <a:srgbClr val="0F4A81"/>
      </a:accent1>
      <a:accent2>
        <a:srgbClr val="FF620B"/>
      </a:accent2>
      <a:accent3>
        <a:srgbClr val="B4D9EC"/>
      </a:accent3>
      <a:accent4>
        <a:srgbClr val="178EBA"/>
      </a:accent4>
      <a:accent5>
        <a:srgbClr val="FF9906"/>
      </a:accent5>
      <a:accent6>
        <a:srgbClr val="F9C0C5"/>
      </a:accent6>
      <a:hlink>
        <a:srgbClr val="467886"/>
      </a:hlink>
      <a:folHlink>
        <a:srgbClr val="F03D0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3636</TotalTime>
  <Words>2650</Words>
  <Application>Microsoft Office PowerPoint</Application>
  <PresentationFormat>Widescreen</PresentationFormat>
  <Paragraphs>262</Paragraphs>
  <Slides>49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Franklin Gothic Book</vt:lpstr>
      <vt:lpstr>Google Sans</vt:lpstr>
      <vt:lpstr>Office Theme</vt:lpstr>
      <vt:lpstr>PowerPoint Presentation</vt:lpstr>
      <vt:lpstr>PowerPoint Presentation</vt:lpstr>
      <vt:lpstr>MHC History</vt:lpstr>
      <vt:lpstr>CHDO Set-Aside </vt:lpstr>
      <vt:lpstr>PowerPoint Presentation</vt:lpstr>
      <vt:lpstr>Participating Jurisdictions </vt:lpstr>
      <vt:lpstr>PowerPoint Presentation</vt:lpstr>
      <vt:lpstr>Legal Status</vt:lpstr>
      <vt:lpstr>PowerPoint Presentation</vt:lpstr>
      <vt:lpstr>PowerPoint Presentation</vt:lpstr>
      <vt:lpstr>Low-Income Representation</vt:lpstr>
      <vt:lpstr>Public Sector Limitations:</vt:lpstr>
      <vt:lpstr>Remaining Board Structure</vt:lpstr>
      <vt:lpstr>PowerPoint Presentation</vt:lpstr>
      <vt:lpstr>Creation or Sponsorship by a For-Profit</vt:lpstr>
      <vt:lpstr>Sponsorship by a Religious Organization</vt:lpstr>
      <vt:lpstr>PowerPoint Presentation</vt:lpstr>
      <vt:lpstr>CHDO Experience  </vt:lpstr>
      <vt:lpstr>CHDO Capacity</vt:lpstr>
      <vt:lpstr>CHDO Capacity</vt:lpstr>
      <vt:lpstr>Development Capacity</vt:lpstr>
      <vt:lpstr>Financial Accountability </vt:lpstr>
      <vt:lpstr>Financial Management</vt:lpstr>
      <vt:lpstr>Community Requirements</vt:lpstr>
      <vt:lpstr>PowerPoint Presentation</vt:lpstr>
      <vt:lpstr>PowerPoint Presentation</vt:lpstr>
      <vt:lpstr>CHDO as an Owner - Rental</vt:lpstr>
      <vt:lpstr>CHDO as a Developer - Rental</vt:lpstr>
      <vt:lpstr>CHDO as a Developer – Homeownership </vt:lpstr>
      <vt:lpstr>CHDO as a Sponsor</vt:lpstr>
      <vt:lpstr>CHDO as a Sponsor</vt:lpstr>
      <vt:lpstr>CHDO Sponsor: Affiliate Owned</vt:lpstr>
      <vt:lpstr>CHDO Sponsor: Affiliate Developer</vt:lpstr>
      <vt:lpstr>Sponsor Role Example: </vt:lpstr>
      <vt:lpstr>CFR 24 §92.300(a) (4)</vt:lpstr>
      <vt:lpstr>CHDO as a Sponsor: Turnkey</vt:lpstr>
      <vt:lpstr>PowerPoint Presentation</vt:lpstr>
      <vt:lpstr>PowerPoint Presentation</vt:lpstr>
      <vt:lpstr>CHDO Income Limits</vt:lpstr>
      <vt:lpstr>PowerPoint Presentation</vt:lpstr>
      <vt:lpstr>PowerPoint Presentation</vt:lpstr>
      <vt:lpstr>PowerPoint Presentation</vt:lpstr>
      <vt:lpstr>Period of CHDO Certification </vt:lpstr>
      <vt:lpstr>Application</vt:lpstr>
      <vt:lpstr>Resources </vt:lpstr>
      <vt:lpstr>HOME Regulations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Brittany Sistrunk</dc:creator>
  <cp:lastModifiedBy>Brittany Sistrunk</cp:lastModifiedBy>
  <cp:revision>11</cp:revision>
  <cp:lastPrinted>2026-04-13T22:38:21Z</cp:lastPrinted>
  <dcterms:created xsi:type="dcterms:W3CDTF">2024-01-24T15:33:01Z</dcterms:created>
  <dcterms:modified xsi:type="dcterms:W3CDTF">2026-04-22T14:35:06Z</dcterms:modified>
</cp:coreProperties>
</file>